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300" r:id="rId32"/>
    <p:sldId id="301" r:id="rId33"/>
    <p:sldId id="287" r:id="rId34"/>
    <p:sldId id="288" r:id="rId35"/>
    <p:sldId id="289" r:id="rId36"/>
    <p:sldId id="290" r:id="rId37"/>
    <p:sldId id="317" r:id="rId38"/>
    <p:sldId id="319" r:id="rId39"/>
    <p:sldId id="318" r:id="rId40"/>
    <p:sldId id="320" r:id="rId41"/>
    <p:sldId id="321" r:id="rId42"/>
    <p:sldId id="322" r:id="rId43"/>
    <p:sldId id="323" r:id="rId44"/>
    <p:sldId id="325" r:id="rId45"/>
    <p:sldId id="302" r:id="rId46"/>
    <p:sldId id="303" r:id="rId47"/>
    <p:sldId id="304" r:id="rId48"/>
    <p:sldId id="305" r:id="rId49"/>
    <p:sldId id="316" r:id="rId5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A71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09/04/2013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09/04/2013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09/04/2013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a:effectLst>
                  <a:outerShdw blurRad="38100" dist="38100" dir="2700000" algn="tl">
                    <a:srgbClr val="000000">
                      <a:alpha val="43137"/>
                    </a:srgbClr>
                  </a:outerShdw>
                </a:effectLst>
                <a:latin typeface="Century Gothic"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lvl1pPr marL="0" indent="0" algn="just">
              <a:buNone/>
              <a:defRPr>
                <a:latin typeface="Century Gothic" pitchFamily="34" charset="0"/>
              </a:defRPr>
            </a:lvl1pPr>
            <a:lvl2pPr marL="457200" indent="0" algn="just">
              <a:buNone/>
              <a:defRPr>
                <a:latin typeface="Century Gothic" pitchFamily="34" charset="0"/>
              </a:defRPr>
            </a:lvl2pPr>
            <a:lvl3pPr marL="914400" indent="0" algn="just">
              <a:buNone/>
              <a:defRPr>
                <a:latin typeface="Century Gothic" pitchFamily="34" charset="0"/>
              </a:defRPr>
            </a:lvl3pPr>
            <a:lvl4pPr marL="1371600" indent="0" algn="just">
              <a:buNone/>
              <a:defRPr>
                <a:latin typeface="Century Gothic" pitchFamily="34" charset="0"/>
              </a:defRPr>
            </a:lvl4pPr>
            <a:lvl5pPr marL="1828800" indent="0" algn="just">
              <a:buNone/>
              <a:defRPr>
                <a:latin typeface="Century Gothic"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fld id="{7A847CFC-816F-41D0-AAC0-9BF4FEBC753E}" type="datetimeFigureOut">
              <a:rPr lang="es-ES" smtClean="0"/>
              <a:pPr/>
              <a:t>09/04/2013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3568" y="3291061"/>
            <a:ext cx="7772400" cy="1362075"/>
          </a:xfrm>
        </p:spPr>
        <p:txBody>
          <a:bodyPr anchor="t"/>
          <a:lstStyle>
            <a:lvl1pPr algn="ctr">
              <a:defRPr sz="4000" b="1" cap="all">
                <a:effectLst>
                  <a:outerShdw blurRad="38100" dist="38100" dir="2700000" algn="tl">
                    <a:srgbClr val="000000">
                      <a:alpha val="43137"/>
                    </a:srgbClr>
                  </a:outerShdw>
                </a:effectLst>
                <a:latin typeface="Century Gothic" pitchFamily="34" charset="0"/>
              </a:defRPr>
            </a:lvl1pPr>
          </a:lstStyle>
          <a:p>
            <a:r>
              <a:rPr lang="es-ES" dirty="0" smtClean="0"/>
              <a:t>Haga clic para modificar el estilo de título del patrón</a:t>
            </a:r>
            <a:endParaRPr lang="es-ES" dirty="0"/>
          </a:p>
        </p:txBody>
      </p:sp>
      <p:sp>
        <p:nvSpPr>
          <p:cNvPr id="4" name="3 Marcador de fecha"/>
          <p:cNvSpPr>
            <a:spLocks noGrp="1"/>
          </p:cNvSpPr>
          <p:nvPr>
            <p:ph type="dt" sz="half" idx="10"/>
          </p:nvPr>
        </p:nvSpPr>
        <p:spPr/>
        <p:txBody>
          <a:bodyPr/>
          <a:lstStyle/>
          <a:p>
            <a:fld id="{7A847CFC-816F-41D0-AAC0-9BF4FEBC753E}" type="datetimeFigureOut">
              <a:rPr lang="es-ES" smtClean="0"/>
              <a:pPr/>
              <a:t>09/04/2013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8" name="7 Rectángulo"/>
          <p:cNvSpPr/>
          <p:nvPr userDrawn="1"/>
        </p:nvSpPr>
        <p:spPr>
          <a:xfrm>
            <a:off x="3635896" y="1579912"/>
            <a:ext cx="2232248" cy="1339349"/>
          </a:xfrm>
          <a:prstGeom prst="rect">
            <a:avLst/>
          </a:prstGeom>
          <a:solidFill>
            <a:srgbClr val="BA9ADA"/>
          </a:solidFill>
          <a:ln>
            <a:noFill/>
          </a:ln>
          <a:effectLst>
            <a:glow rad="228600">
              <a:schemeClr val="accent4">
                <a:satMod val="175000"/>
                <a:alpha val="40000"/>
              </a:schemeClr>
            </a:glow>
            <a:outerShdw blurRad="107950" dist="12700" dir="5400000" algn="ctr">
              <a:srgbClr val="000000"/>
            </a:outerShdw>
            <a:softEdge rad="3175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9" name="5 Imagen" descr="logogex.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924300" y="1773238"/>
            <a:ext cx="1617663"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a:effectLst>
                  <a:outerShdw blurRad="38100" dist="38100" dir="2700000" algn="tl">
                    <a:srgbClr val="000000">
                      <a:alpha val="43137"/>
                    </a:srgbClr>
                  </a:outerShdw>
                </a:effectLst>
                <a:latin typeface="Century Gothic"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457200" y="1600200"/>
            <a:ext cx="4038600" cy="4525963"/>
          </a:xfrm>
        </p:spPr>
        <p:txBody>
          <a:bodyPr/>
          <a:lstStyle>
            <a:lvl1pPr marL="0" indent="0" algn="just">
              <a:buNone/>
              <a:defRPr sz="2800">
                <a:latin typeface="Century Gothic" pitchFamily="34" charset="0"/>
              </a:defRPr>
            </a:lvl1pPr>
            <a:lvl2pPr marL="457200" indent="0" algn="just">
              <a:buNone/>
              <a:defRPr sz="2400">
                <a:latin typeface="Century Gothic" pitchFamily="34" charset="0"/>
              </a:defRPr>
            </a:lvl2pPr>
            <a:lvl3pPr marL="914400" indent="0" algn="just">
              <a:buNone/>
              <a:defRPr sz="2000">
                <a:latin typeface="Century Gothic" pitchFamily="34" charset="0"/>
              </a:defRPr>
            </a:lvl3pPr>
            <a:lvl4pPr marL="1371600" indent="0" algn="just">
              <a:buNone/>
              <a:defRPr sz="1800">
                <a:latin typeface="Century Gothic" pitchFamily="34" charset="0"/>
              </a:defRPr>
            </a:lvl4pPr>
            <a:lvl5pPr marL="1828800" indent="0" algn="just">
              <a:buNone/>
              <a:defRPr sz="1800">
                <a:latin typeface="Century Gothic" pitchFamily="34"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4648200" y="1600200"/>
            <a:ext cx="4038600" cy="4525963"/>
          </a:xfrm>
        </p:spPr>
        <p:txBody>
          <a:bodyPr/>
          <a:lstStyle>
            <a:lvl1pPr marL="0" indent="0" algn="just">
              <a:buNone/>
              <a:defRPr sz="2800">
                <a:latin typeface="Century Gothic" pitchFamily="34" charset="0"/>
              </a:defRPr>
            </a:lvl1pPr>
            <a:lvl2pPr marL="457200" indent="0" algn="just">
              <a:buNone/>
              <a:defRPr sz="2400">
                <a:latin typeface="Century Gothic" pitchFamily="34" charset="0"/>
              </a:defRPr>
            </a:lvl2pPr>
            <a:lvl3pPr marL="914400" indent="0" algn="just">
              <a:buNone/>
              <a:defRPr sz="2000">
                <a:latin typeface="Century Gothic" pitchFamily="34" charset="0"/>
              </a:defRPr>
            </a:lvl3pPr>
            <a:lvl4pPr marL="1371600" indent="0" algn="just">
              <a:buNone/>
              <a:defRPr sz="1800">
                <a:latin typeface="Century Gothic" pitchFamily="34" charset="0"/>
              </a:defRPr>
            </a:lvl4pPr>
            <a:lvl5pPr marL="1828800" indent="0" algn="just">
              <a:buNone/>
              <a:defRPr sz="1800">
                <a:latin typeface="Century Gothic" pitchFamily="34"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fecha"/>
          <p:cNvSpPr>
            <a:spLocks noGrp="1"/>
          </p:cNvSpPr>
          <p:nvPr>
            <p:ph type="dt" sz="half" idx="10"/>
          </p:nvPr>
        </p:nvSpPr>
        <p:spPr/>
        <p:txBody>
          <a:bodyPr/>
          <a:lstStyle/>
          <a:p>
            <a:fld id="{7A847CFC-816F-41D0-AAC0-9BF4FEBC753E}" type="datetimeFigureOut">
              <a:rPr lang="es-ES" smtClean="0"/>
              <a:pPr/>
              <a:t>09/04/2013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09/04/2013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09/04/2013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09/04/2013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09/04/2013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09/04/2013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09/04/2013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hyperlink" Target="http://gexcall.unex.es/" TargetMode="Externa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educacion.gob.es/horizontales/prensa/notas/2012/07/20120723-premio-sello-europeo-.html" TargetMode="External"/><Relationship Id="rId2" Type="http://schemas.openxmlformats.org/officeDocument/2006/relationships/hyperlink" Target="http://www.boe.es/diario_boe/txt.php?id=BOE-A-2011-18798" TargetMode="External"/><Relationship Id="rId1" Type="http://schemas.openxmlformats.org/officeDocument/2006/relationships/slideLayout" Target="../slideLayouts/slideLayout2.xml"/><Relationship Id="rId4" Type="http://schemas.openxmlformats.org/officeDocument/2006/relationships/hyperlink" Target="http://www.oapee.es/oapee/inicio/iniciativas/sello-europeo/historico-premiados0.html"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educastur.es/index.php?option=com_content&amp;task=view&amp;id=3502&amp;Itemid=23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bc.es/agencias/noticia.asp?noticia=1029755" TargetMode="External"/><Relationship Id="rId2" Type="http://schemas.openxmlformats.org/officeDocument/2006/relationships/hyperlink" Target="http://www.elperiodicoextremadura.com/noticias/navalmoral/ies-augustobriga-recibe-premio-selloeuropeo-por-su-labor-con-los-idiomas_623352.html" TargetMode="External"/><Relationship Id="rId1" Type="http://schemas.openxmlformats.org/officeDocument/2006/relationships/slideLayout" Target="../slideLayouts/slideLayout2.xml"/><Relationship Id="rId4" Type="http://schemas.openxmlformats.org/officeDocument/2006/relationships/hyperlink" Target="http://es-la.facebook.com/permalink.php?story_fbid=262516527140136&amp;id=145635995494857"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oapee.es/oapee/inicio/iniciativas/selloeuropeo/convocatoria.html" TargetMode="External"/><Relationship Id="rId2" Type="http://schemas.openxmlformats.org/officeDocument/2006/relationships/hyperlink" Target="http://www.oapee.es/dctm/weboapee/selloeuropeo/convocatoria-2012.pdf?documentId=0901e72b813d0a1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oapee.es/oapee/inicio/iniciativas/sello-europeo/contacto.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oepee.es/oapee/inicio/sello-europeo/historico-premiados0.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oapee.es/oapee/inicio/iniciativas/sello-europeo/historico-premiados0.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nellip.pixel-online.org/CS_lista.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5 Rectángulo"/>
          <p:cNvSpPr/>
          <p:nvPr/>
        </p:nvSpPr>
        <p:spPr>
          <a:xfrm>
            <a:off x="0" y="5084763"/>
            <a:ext cx="9144000" cy="1773237"/>
          </a:xfrm>
          <a:prstGeom prst="rect">
            <a:avLst/>
          </a:prstGeom>
          <a:solidFill>
            <a:srgbClr val="BA9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51" name="Text Box 9"/>
          <p:cNvSpPr txBox="1">
            <a:spLocks noChangeArrowheads="1"/>
          </p:cNvSpPr>
          <p:nvPr/>
        </p:nvSpPr>
        <p:spPr bwMode="auto">
          <a:xfrm>
            <a:off x="2700338" y="5445224"/>
            <a:ext cx="5999162" cy="368300"/>
          </a:xfrm>
          <a:prstGeom prst="rect">
            <a:avLst/>
          </a:prstGeom>
          <a:noFill/>
          <a:ln w="9525">
            <a:noFill/>
            <a:miter lim="800000"/>
            <a:headEnd/>
            <a:tailEnd/>
          </a:ln>
        </p:spPr>
        <p:txBody>
          <a:bodyPr wrap="none">
            <a:spAutoFit/>
          </a:bodyPr>
          <a:lstStyle/>
          <a:p>
            <a:pPr>
              <a:defRPr/>
            </a:pPr>
            <a:r>
              <a:rPr lang="es-ES_tradnl" b="1" dirty="0" err="1">
                <a:solidFill>
                  <a:schemeClr val="bg1"/>
                </a:solidFill>
                <a:latin typeface="+mn-lt"/>
              </a:rPr>
              <a:t>Extremenian</a:t>
            </a:r>
            <a:r>
              <a:rPr lang="es-ES_tradnl" b="1" dirty="0">
                <a:solidFill>
                  <a:schemeClr val="bg1"/>
                </a:solidFill>
                <a:latin typeface="+mn-lt"/>
              </a:rPr>
              <a:t> </a:t>
            </a:r>
            <a:r>
              <a:rPr lang="es-ES_tradnl" b="1" dirty="0" err="1">
                <a:solidFill>
                  <a:schemeClr val="bg1"/>
                </a:solidFill>
                <a:latin typeface="+mn-lt"/>
              </a:rPr>
              <a:t>group</a:t>
            </a:r>
            <a:r>
              <a:rPr lang="es-ES_tradnl" b="1" dirty="0">
                <a:solidFill>
                  <a:schemeClr val="bg1"/>
                </a:solidFill>
                <a:latin typeface="+mn-lt"/>
              </a:rPr>
              <a:t> of </a:t>
            </a:r>
            <a:r>
              <a:rPr lang="es-ES_tradnl" b="1" dirty="0" err="1">
                <a:solidFill>
                  <a:schemeClr val="bg1"/>
                </a:solidFill>
                <a:latin typeface="+mn-lt"/>
              </a:rPr>
              <a:t>computer</a:t>
            </a:r>
            <a:r>
              <a:rPr lang="es-ES_tradnl" b="1" dirty="0">
                <a:solidFill>
                  <a:schemeClr val="bg1"/>
                </a:solidFill>
                <a:latin typeface="+mn-lt"/>
              </a:rPr>
              <a:t> </a:t>
            </a:r>
            <a:r>
              <a:rPr lang="es-ES_tradnl" b="1" dirty="0" err="1">
                <a:solidFill>
                  <a:schemeClr val="bg1"/>
                </a:solidFill>
                <a:latin typeface="+mn-lt"/>
              </a:rPr>
              <a:t>teaching</a:t>
            </a:r>
            <a:r>
              <a:rPr lang="es-ES_tradnl" b="1" dirty="0">
                <a:solidFill>
                  <a:schemeClr val="bg1"/>
                </a:solidFill>
                <a:latin typeface="+mn-lt"/>
              </a:rPr>
              <a:t> </a:t>
            </a:r>
            <a:r>
              <a:rPr lang="es-ES_tradnl" b="1" dirty="0" err="1">
                <a:solidFill>
                  <a:schemeClr val="bg1"/>
                </a:solidFill>
                <a:latin typeface="+mn-lt"/>
              </a:rPr>
              <a:t>assistant</a:t>
            </a:r>
            <a:r>
              <a:rPr lang="es-ES_tradnl" b="1" dirty="0">
                <a:solidFill>
                  <a:schemeClr val="bg1"/>
                </a:solidFill>
                <a:latin typeface="+mn-lt"/>
              </a:rPr>
              <a:t> </a:t>
            </a:r>
            <a:r>
              <a:rPr lang="es-ES_tradnl" b="1" dirty="0" err="1">
                <a:solidFill>
                  <a:schemeClr val="bg1"/>
                </a:solidFill>
                <a:latin typeface="+mn-lt"/>
              </a:rPr>
              <a:t>languages</a:t>
            </a:r>
            <a:endParaRPr lang="es-ES_tradnl" b="1" dirty="0">
              <a:solidFill>
                <a:schemeClr val="bg1"/>
              </a:solidFill>
              <a:latin typeface="+mn-lt"/>
            </a:endParaRPr>
          </a:p>
        </p:txBody>
      </p:sp>
      <p:sp>
        <p:nvSpPr>
          <p:cNvPr id="2053" name="Text Box 10"/>
          <p:cNvSpPr txBox="1">
            <a:spLocks noChangeArrowheads="1"/>
          </p:cNvSpPr>
          <p:nvPr/>
        </p:nvSpPr>
        <p:spPr bwMode="auto">
          <a:xfrm>
            <a:off x="2771775" y="5805264"/>
            <a:ext cx="5960414"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dirty="0">
                <a:hlinkClick r:id="rId2"/>
              </a:rPr>
              <a:t>http://</a:t>
            </a:r>
            <a:r>
              <a:rPr lang="es-ES_tradnl" dirty="0" smtClean="0">
                <a:hlinkClick r:id="rId2"/>
              </a:rPr>
              <a:t>gexcall.unex.es</a:t>
            </a:r>
            <a:endParaRPr lang="es-ES_tradnl" dirty="0" smtClean="0"/>
          </a:p>
          <a:p>
            <a:r>
              <a:rPr lang="es-ES" b="1" dirty="0" err="1" smtClean="0">
                <a:solidFill>
                  <a:schemeClr val="bg1"/>
                </a:solidFill>
                <a:latin typeface="+mn-lt"/>
              </a:rPr>
              <a:t>Gemma</a:t>
            </a:r>
            <a:r>
              <a:rPr lang="es-ES" b="1" dirty="0" smtClean="0">
                <a:solidFill>
                  <a:schemeClr val="bg1"/>
                </a:solidFill>
                <a:latin typeface="+mn-lt"/>
              </a:rPr>
              <a:t> Delicado, </a:t>
            </a:r>
            <a:r>
              <a:rPr lang="es-ES" b="1" smtClean="0">
                <a:solidFill>
                  <a:schemeClr val="bg1"/>
                </a:solidFill>
                <a:latin typeface="+mn-lt"/>
              </a:rPr>
              <a:t>Eva Domínguez, Paula Ferreira, Pilar Reyes</a:t>
            </a:r>
            <a:endParaRPr lang="es-ES" b="1" dirty="0">
              <a:solidFill>
                <a:schemeClr val="bg1"/>
              </a:solidFill>
              <a:latin typeface="+mn-lt"/>
            </a:endParaRPr>
          </a:p>
          <a:p>
            <a:r>
              <a:rPr lang="es-ES" b="1" dirty="0" err="1">
                <a:solidFill>
                  <a:schemeClr val="bg1"/>
                </a:solidFill>
                <a:latin typeface="+mn-lt"/>
              </a:rPr>
              <a:t>Coordinator</a:t>
            </a:r>
            <a:r>
              <a:rPr lang="es-ES" b="1" dirty="0">
                <a:solidFill>
                  <a:schemeClr val="bg1"/>
                </a:solidFill>
                <a:latin typeface="+mn-lt"/>
              </a:rPr>
              <a:t>: Mercedes Rico (mricogar@unex.es)</a:t>
            </a:r>
          </a:p>
          <a:p>
            <a:pPr eaLnBrk="1" hangingPunct="1"/>
            <a:endParaRPr lang="es-ES_tradnl" dirty="0"/>
          </a:p>
          <a:p>
            <a:pPr eaLnBrk="1" hangingPunct="1"/>
            <a:endParaRPr lang="es-ES_tradnl" dirty="0"/>
          </a:p>
        </p:txBody>
      </p:sp>
      <p:pic>
        <p:nvPicPr>
          <p:cNvPr id="2054" name="8 Imagen" descr="logogex.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5318125"/>
            <a:ext cx="2305050" cy="1350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5" name="8 Imagen" descr="nellip_logo.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80063" y="260350"/>
            <a:ext cx="3024187" cy="218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9 Imagen" descr="EAC_EduTraining_4c_EN.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6463" y="4292600"/>
            <a:ext cx="1150937" cy="61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7" name="10 Imagen" descr="pie.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0825" y="4508500"/>
            <a:ext cx="3457575"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8" name="11 Imagen" descr="pixel_associzione.jp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924300" y="4149725"/>
            <a:ext cx="576263"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9" name="12 Imagen" descr="logo_uex.gif"/>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940425" y="4005263"/>
            <a:ext cx="587375"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1 Título"/>
          <p:cNvSpPr txBox="1">
            <a:spLocks/>
          </p:cNvSpPr>
          <p:nvPr/>
        </p:nvSpPr>
        <p:spPr>
          <a:xfrm>
            <a:off x="397668" y="567207"/>
            <a:ext cx="5398468" cy="3438056"/>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b="1" dirty="0" smtClean="0">
                <a:solidFill>
                  <a:schemeClr val="accent4">
                    <a:lumMod val="75000"/>
                  </a:schemeClr>
                </a:solidFill>
                <a:effectLst>
                  <a:outerShdw blurRad="38100" dist="38100" dir="2700000" algn="tl">
                    <a:srgbClr val="000000">
                      <a:alpha val="43137"/>
                    </a:srgbClr>
                  </a:outerShdw>
                </a:effectLst>
                <a:latin typeface="+mn-lt"/>
              </a:rPr>
              <a:t>Are you an entrepreneur and don’t know what to do with your potential? </a:t>
            </a:r>
          </a:p>
          <a:p>
            <a:pPr algn="l">
              <a:lnSpc>
                <a:spcPct val="120000"/>
              </a:lnSpc>
            </a:pPr>
            <a:r>
              <a:rPr lang="en-US" b="1" dirty="0" smtClean="0">
                <a:solidFill>
                  <a:schemeClr val="accent4">
                    <a:lumMod val="75000"/>
                  </a:schemeClr>
                </a:solidFill>
                <a:effectLst>
                  <a:outerShdw blurRad="38100" dist="38100" dir="2700000" algn="tl">
                    <a:srgbClr val="000000">
                      <a:alpha val="43137"/>
                    </a:srgbClr>
                  </a:outerShdw>
                </a:effectLst>
                <a:latin typeface="+mn-lt"/>
              </a:rPr>
              <a:t>The European Language Label awaits your contribution to educational excellence.</a:t>
            </a:r>
            <a:endParaRPr lang="es-ES" b="1" dirty="0">
              <a:solidFill>
                <a:schemeClr val="accent4">
                  <a:lumMod val="75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1400302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n-US" dirty="0">
                <a:solidFill>
                  <a:schemeClr val="accent4">
                    <a:lumMod val="75000"/>
                  </a:schemeClr>
                </a:solidFill>
                <a:latin typeface="+mn-lt"/>
              </a:rPr>
              <a:t>The European Language Label in Spain</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57200" y="1600200"/>
            <a:ext cx="7211144" cy="4525963"/>
          </a:xfrm>
        </p:spPr>
        <p:txBody>
          <a:bodyPr>
            <a:normAutofit/>
          </a:bodyPr>
          <a:lstStyle/>
          <a:p>
            <a:r>
              <a:rPr lang="es-ES" b="1" dirty="0" err="1" smtClean="0">
                <a:solidFill>
                  <a:schemeClr val="accent4">
                    <a:lumMod val="75000"/>
                  </a:schemeClr>
                </a:solidFill>
                <a:latin typeface="+mn-lt"/>
              </a:rPr>
              <a:t>Modalities</a:t>
            </a:r>
            <a:endParaRPr lang="es-ES" b="1" dirty="0" smtClean="0">
              <a:solidFill>
                <a:schemeClr val="accent4">
                  <a:lumMod val="75000"/>
                </a:schemeClr>
              </a:solidFill>
              <a:latin typeface="+mn-lt"/>
            </a:endParaRPr>
          </a:p>
          <a:p>
            <a:pPr lvl="1"/>
            <a:r>
              <a:rPr lang="en-US" sz="2100" dirty="0">
                <a:latin typeface="+mn-lt"/>
              </a:rPr>
              <a:t>This award recognizes innovative experiences in the field of teaching and learning of </a:t>
            </a:r>
            <a:r>
              <a:rPr lang="en-US" sz="2100" dirty="0" smtClean="0">
                <a:latin typeface="+mn-lt"/>
              </a:rPr>
              <a:t>languages (including </a:t>
            </a:r>
            <a:r>
              <a:rPr lang="en-US" sz="2100" dirty="0">
                <a:latin typeface="+mn-lt"/>
              </a:rPr>
              <a:t>sign language), whether foreign, national, regional or migrant community initiatives. They </a:t>
            </a:r>
            <a:r>
              <a:rPr lang="en-US" sz="2100" dirty="0" smtClean="0">
                <a:latin typeface="+mn-lt"/>
              </a:rPr>
              <a:t>have been </a:t>
            </a:r>
            <a:r>
              <a:rPr lang="en-US" sz="2100" dirty="0">
                <a:latin typeface="+mn-lt"/>
              </a:rPr>
              <a:t>awarded by Spanish government since 1998, and have been awarded in two modes since 2005:</a:t>
            </a:r>
          </a:p>
          <a:p>
            <a:endParaRPr lang="es-ES" b="1" dirty="0">
              <a:latin typeface="+mn-lt"/>
            </a:endParaRPr>
          </a:p>
        </p:txBody>
      </p:sp>
    </p:spTree>
    <p:extLst>
      <p:ext uri="{BB962C8B-B14F-4D97-AF65-F5344CB8AC3E}">
        <p14:creationId xmlns:p14="http://schemas.microsoft.com/office/powerpoint/2010/main" xmlns="" val="26827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n-US" dirty="0">
                <a:solidFill>
                  <a:schemeClr val="accent4">
                    <a:lumMod val="75000"/>
                  </a:schemeClr>
                </a:solidFill>
                <a:latin typeface="+mn-lt"/>
              </a:rPr>
              <a:t>The European Language Label in Spain</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57200" y="1600200"/>
            <a:ext cx="8229600" cy="4925144"/>
          </a:xfrm>
        </p:spPr>
        <p:txBody>
          <a:bodyPr>
            <a:normAutofit/>
          </a:bodyPr>
          <a:lstStyle/>
          <a:p>
            <a:r>
              <a:rPr lang="en-US" b="1" dirty="0" smtClean="0">
                <a:solidFill>
                  <a:schemeClr val="accent4">
                    <a:lumMod val="75000"/>
                  </a:schemeClr>
                </a:solidFill>
                <a:latin typeface="+mn-lt"/>
              </a:rPr>
              <a:t>Modalities</a:t>
            </a:r>
          </a:p>
          <a:p>
            <a:pPr lvl="1"/>
            <a:r>
              <a:rPr lang="en-US" sz="2300" b="1" dirty="0" smtClean="0">
                <a:solidFill>
                  <a:schemeClr val="accent4">
                    <a:lumMod val="75000"/>
                  </a:schemeClr>
                </a:solidFill>
                <a:latin typeface="+mn-lt"/>
              </a:rPr>
              <a:t>Type </a:t>
            </a:r>
            <a:r>
              <a:rPr lang="en-US" sz="2300" b="1" dirty="0">
                <a:solidFill>
                  <a:schemeClr val="accent4">
                    <a:lumMod val="75000"/>
                  </a:schemeClr>
                </a:solidFill>
                <a:latin typeface="+mn-lt"/>
              </a:rPr>
              <a:t>A:</a:t>
            </a:r>
          </a:p>
          <a:p>
            <a:pPr lvl="1"/>
            <a:r>
              <a:rPr lang="en-US" sz="2300" dirty="0">
                <a:latin typeface="+mn-lt"/>
              </a:rPr>
              <a:t>Institutions or educational and / or training authorities and associations that are developing initiatives </a:t>
            </a:r>
            <a:r>
              <a:rPr lang="en-US" sz="2300" dirty="0" smtClean="0">
                <a:latin typeface="+mn-lt"/>
              </a:rPr>
              <a:t>to promote </a:t>
            </a:r>
            <a:r>
              <a:rPr lang="en-US" sz="2300" dirty="0">
                <a:latin typeface="+mn-lt"/>
              </a:rPr>
              <a:t>the teaching and learning of languages at all stages of education and training, formal or </a:t>
            </a:r>
            <a:r>
              <a:rPr lang="en-US" sz="2300" dirty="0" smtClean="0">
                <a:latin typeface="+mn-lt"/>
              </a:rPr>
              <a:t>informal, regardless </a:t>
            </a:r>
            <a:r>
              <a:rPr lang="en-US" sz="2300" dirty="0">
                <a:latin typeface="+mn-lt"/>
              </a:rPr>
              <a:t>of the age of the students and the type of establishment concerned.</a:t>
            </a:r>
          </a:p>
          <a:p>
            <a:pPr lvl="1"/>
            <a:r>
              <a:rPr lang="en-US" sz="2300" b="1" dirty="0">
                <a:solidFill>
                  <a:schemeClr val="accent4">
                    <a:lumMod val="75000"/>
                  </a:schemeClr>
                </a:solidFill>
                <a:latin typeface="+mn-lt"/>
              </a:rPr>
              <a:t>Type B:</a:t>
            </a:r>
          </a:p>
          <a:p>
            <a:pPr lvl="1"/>
            <a:r>
              <a:rPr lang="en-US" sz="2300" dirty="0">
                <a:latin typeface="+mn-lt"/>
              </a:rPr>
              <a:t>Teachers of languages, for their dedication, personal commitment, minority language teaching, </a:t>
            </a:r>
            <a:r>
              <a:rPr lang="en-US" sz="2300" dirty="0" smtClean="0">
                <a:latin typeface="+mn-lt"/>
              </a:rPr>
              <a:t>teaching </a:t>
            </a:r>
            <a:r>
              <a:rPr lang="en-US" sz="2300" dirty="0">
                <a:latin typeface="+mn-lt"/>
              </a:rPr>
              <a:t>in extraordinary </a:t>
            </a:r>
            <a:r>
              <a:rPr lang="en-US" sz="2300" dirty="0" smtClean="0">
                <a:latin typeface="+mn-lt"/>
              </a:rPr>
              <a:t>circumstances.</a:t>
            </a:r>
            <a:endParaRPr lang="en-US" sz="2300" dirty="0">
              <a:latin typeface="+mn-lt"/>
            </a:endParaRPr>
          </a:p>
          <a:p>
            <a:endParaRPr lang="es-ES" dirty="0">
              <a:latin typeface="+mn-lt"/>
            </a:endParaRPr>
          </a:p>
        </p:txBody>
      </p:sp>
    </p:spTree>
    <p:extLst>
      <p:ext uri="{BB962C8B-B14F-4D97-AF65-F5344CB8AC3E}">
        <p14:creationId xmlns:p14="http://schemas.microsoft.com/office/powerpoint/2010/main" xmlns="" val="1755594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smtClean="0">
                <a:solidFill>
                  <a:schemeClr val="accent4">
                    <a:lumMod val="75000"/>
                  </a:schemeClr>
                </a:solidFill>
                <a:latin typeface="+mn-lt"/>
              </a:rPr>
              <a:t>The</a:t>
            </a:r>
            <a:r>
              <a:rPr lang="es-ES" dirty="0" smtClean="0">
                <a:solidFill>
                  <a:schemeClr val="accent4">
                    <a:lumMod val="75000"/>
                  </a:schemeClr>
                </a:solidFill>
                <a:latin typeface="+mn-lt"/>
              </a:rPr>
              <a:t> </a:t>
            </a:r>
            <a:r>
              <a:rPr lang="es-ES" dirty="0" err="1">
                <a:solidFill>
                  <a:schemeClr val="accent4">
                    <a:lumMod val="75000"/>
                  </a:schemeClr>
                </a:solidFill>
                <a:latin typeface="+mn-lt"/>
              </a:rPr>
              <a:t>Label</a:t>
            </a:r>
            <a:r>
              <a:rPr lang="es-ES" dirty="0">
                <a:solidFill>
                  <a:schemeClr val="accent4">
                    <a:lumMod val="75000"/>
                  </a:schemeClr>
                </a:solidFill>
                <a:latin typeface="+mn-lt"/>
              </a:rPr>
              <a:t> </a:t>
            </a:r>
            <a:r>
              <a:rPr lang="es-ES" dirty="0" err="1">
                <a:solidFill>
                  <a:schemeClr val="accent4">
                    <a:lumMod val="75000"/>
                  </a:schemeClr>
                </a:solidFill>
                <a:latin typeface="+mn-lt"/>
              </a:rPr>
              <a:t>Campaigns</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57200" y="1340768"/>
            <a:ext cx="8229600" cy="4525963"/>
          </a:xfrm>
        </p:spPr>
        <p:txBody>
          <a:bodyPr>
            <a:noAutofit/>
          </a:bodyPr>
          <a:lstStyle/>
          <a:p>
            <a:r>
              <a:rPr lang="es-ES" b="1" dirty="0" err="1">
                <a:solidFill>
                  <a:schemeClr val="accent4">
                    <a:lumMod val="75000"/>
                  </a:schemeClr>
                </a:solidFill>
                <a:latin typeface="+mn-lt"/>
              </a:rPr>
              <a:t>Dissemination</a:t>
            </a:r>
            <a:r>
              <a:rPr lang="es-ES" b="1" dirty="0">
                <a:solidFill>
                  <a:schemeClr val="accent4">
                    <a:lumMod val="75000"/>
                  </a:schemeClr>
                </a:solidFill>
                <a:latin typeface="+mn-lt"/>
              </a:rPr>
              <a:t> in </a:t>
            </a:r>
            <a:r>
              <a:rPr lang="es-ES" b="1" dirty="0" err="1" smtClean="0">
                <a:solidFill>
                  <a:schemeClr val="accent4">
                    <a:lumMod val="75000"/>
                  </a:schemeClr>
                </a:solidFill>
                <a:latin typeface="+mn-lt"/>
              </a:rPr>
              <a:t>Spain</a:t>
            </a:r>
            <a:endParaRPr lang="es-ES" b="1" dirty="0" smtClean="0">
              <a:solidFill>
                <a:schemeClr val="accent4">
                  <a:lumMod val="75000"/>
                </a:schemeClr>
              </a:solidFill>
              <a:latin typeface="+mn-lt"/>
            </a:endParaRPr>
          </a:p>
          <a:p>
            <a:pPr lvl="1"/>
            <a:r>
              <a:rPr lang="en-US" sz="2100" dirty="0">
                <a:latin typeface="+mn-lt"/>
              </a:rPr>
              <a:t>Among the main activities carried out by the Spanish Ministry and Spanish agencies and institutions for the dissemination of information of existing projects we highlight the following</a:t>
            </a:r>
            <a:r>
              <a:rPr lang="en-US" sz="2100" dirty="0" smtClean="0">
                <a:latin typeface="+mn-lt"/>
              </a:rPr>
              <a:t>:</a:t>
            </a:r>
          </a:p>
          <a:p>
            <a:pPr marL="800100" lvl="1" indent="-342900">
              <a:buFont typeface="Arial" pitchFamily="34" charset="0"/>
              <a:buChar char="•"/>
            </a:pPr>
            <a:r>
              <a:rPr lang="en-US" sz="2100" dirty="0">
                <a:latin typeface="+mn-lt"/>
              </a:rPr>
              <a:t>Dissemination of winners and the announcement of successive calls through the Government </a:t>
            </a:r>
            <a:r>
              <a:rPr lang="en-US" sz="2100" dirty="0" smtClean="0">
                <a:latin typeface="+mn-lt"/>
              </a:rPr>
              <a:t>Gazette:</a:t>
            </a:r>
          </a:p>
          <a:p>
            <a:pPr lvl="2"/>
            <a:r>
              <a:rPr lang="en-US" sz="2100" dirty="0" smtClean="0">
                <a:latin typeface="+mn-lt"/>
              </a:rPr>
              <a:t>Example</a:t>
            </a:r>
            <a:r>
              <a:rPr lang="en-US" sz="1800" dirty="0">
                <a:latin typeface="+mn-lt"/>
              </a:rPr>
              <a:t>: </a:t>
            </a:r>
            <a:r>
              <a:rPr lang="en-US" sz="1800" dirty="0">
                <a:latin typeface="+mn-lt"/>
                <a:hlinkClick r:id="rId2"/>
              </a:rPr>
              <a:t>http://</a:t>
            </a:r>
            <a:r>
              <a:rPr lang="en-US" sz="1800" dirty="0" smtClean="0">
                <a:latin typeface="+mn-lt"/>
                <a:hlinkClick r:id="rId2"/>
              </a:rPr>
              <a:t>www.boe.es/diario_boe/txt.php?id=BOE-A-2011-18798</a:t>
            </a:r>
            <a:endParaRPr lang="en-US" sz="1800" dirty="0">
              <a:latin typeface="+mn-lt"/>
            </a:endParaRPr>
          </a:p>
          <a:p>
            <a:pPr marL="811213" lvl="1" indent="-360363">
              <a:buFont typeface="Arial" pitchFamily="34" charset="0"/>
              <a:buChar char="•"/>
            </a:pPr>
            <a:r>
              <a:rPr lang="en-US" sz="2100" dirty="0">
                <a:latin typeface="+mn-lt"/>
              </a:rPr>
              <a:t>Websites:</a:t>
            </a:r>
          </a:p>
          <a:p>
            <a:pPr lvl="1"/>
            <a:r>
              <a:rPr lang="en-US" sz="1800" dirty="0" smtClean="0">
                <a:latin typeface="+mn-lt"/>
                <a:hlinkClick r:id="rId3"/>
              </a:rPr>
              <a:t>http</a:t>
            </a:r>
            <a:r>
              <a:rPr lang="en-US" sz="1800" dirty="0">
                <a:latin typeface="+mn-lt"/>
                <a:hlinkClick r:id="rId3"/>
              </a:rPr>
              <a:t>://www.educacion.gob.es/horizontales/prensa/notas/2012/07/20120723-premio-sello-europeo-.</a:t>
            </a:r>
            <a:r>
              <a:rPr lang="en-US" sz="1800" dirty="0" smtClean="0">
                <a:latin typeface="+mn-lt"/>
                <a:hlinkClick r:id="rId3"/>
              </a:rPr>
              <a:t>html</a:t>
            </a:r>
            <a:endParaRPr lang="en-US" sz="1800" dirty="0" smtClean="0">
              <a:latin typeface="+mn-lt"/>
            </a:endParaRPr>
          </a:p>
          <a:p>
            <a:pPr lvl="1"/>
            <a:endParaRPr lang="en-US" sz="1800" dirty="0">
              <a:latin typeface="+mn-lt"/>
            </a:endParaRPr>
          </a:p>
          <a:p>
            <a:pPr lvl="1"/>
            <a:r>
              <a:rPr lang="en-US" sz="1800" dirty="0">
                <a:latin typeface="+mn-lt"/>
                <a:hlinkClick r:id="rId4"/>
              </a:rPr>
              <a:t>http://</a:t>
            </a:r>
            <a:r>
              <a:rPr lang="en-US" sz="1800" dirty="0" smtClean="0">
                <a:latin typeface="+mn-lt"/>
                <a:hlinkClick r:id="rId4"/>
              </a:rPr>
              <a:t>www.oapee.es/oapee/inicio/iniciativas/sello-europeo/historico-premiados0.html</a:t>
            </a:r>
            <a:endParaRPr lang="en-US" sz="1800" dirty="0" smtClean="0">
              <a:latin typeface="+mn-lt"/>
            </a:endParaRPr>
          </a:p>
          <a:p>
            <a:pPr lvl="1"/>
            <a:endParaRPr lang="en-US" sz="2100" dirty="0">
              <a:latin typeface="+mn-lt"/>
            </a:endParaRPr>
          </a:p>
          <a:p>
            <a:pPr lvl="1"/>
            <a:endParaRPr lang="en-US" sz="2100" dirty="0">
              <a:latin typeface="+mn-lt"/>
            </a:endParaRPr>
          </a:p>
          <a:p>
            <a:pPr lvl="1"/>
            <a:endParaRPr lang="es-ES" sz="2100" dirty="0">
              <a:latin typeface="+mn-lt"/>
            </a:endParaRPr>
          </a:p>
        </p:txBody>
      </p:sp>
    </p:spTree>
    <p:extLst>
      <p:ext uri="{BB962C8B-B14F-4D97-AF65-F5344CB8AC3E}">
        <p14:creationId xmlns:p14="http://schemas.microsoft.com/office/powerpoint/2010/main" xmlns="" val="1322273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The</a:t>
            </a:r>
            <a:r>
              <a:rPr lang="es-ES" dirty="0">
                <a:solidFill>
                  <a:schemeClr val="accent4">
                    <a:lumMod val="75000"/>
                  </a:schemeClr>
                </a:solidFill>
                <a:latin typeface="+mn-lt"/>
              </a:rPr>
              <a:t> </a:t>
            </a:r>
            <a:r>
              <a:rPr lang="es-ES" dirty="0" err="1">
                <a:solidFill>
                  <a:schemeClr val="accent4">
                    <a:lumMod val="75000"/>
                  </a:schemeClr>
                </a:solidFill>
                <a:latin typeface="+mn-lt"/>
              </a:rPr>
              <a:t>Label</a:t>
            </a:r>
            <a:r>
              <a:rPr lang="es-ES" dirty="0">
                <a:solidFill>
                  <a:schemeClr val="accent4">
                    <a:lumMod val="75000"/>
                  </a:schemeClr>
                </a:solidFill>
                <a:latin typeface="+mn-lt"/>
              </a:rPr>
              <a:t> </a:t>
            </a:r>
            <a:r>
              <a:rPr lang="es-ES" dirty="0" err="1">
                <a:solidFill>
                  <a:schemeClr val="accent4">
                    <a:lumMod val="75000"/>
                  </a:schemeClr>
                </a:solidFill>
                <a:latin typeface="+mn-lt"/>
              </a:rPr>
              <a:t>Campaigns</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57200" y="1600200"/>
            <a:ext cx="7139136" cy="4525963"/>
          </a:xfrm>
        </p:spPr>
        <p:txBody>
          <a:bodyPr>
            <a:normAutofit/>
          </a:bodyPr>
          <a:lstStyle/>
          <a:p>
            <a:pPr marL="914400" lvl="1" indent="-457200">
              <a:buFont typeface="Arial" pitchFamily="34" charset="0"/>
              <a:buChar char="•"/>
            </a:pPr>
            <a:r>
              <a:rPr lang="en-US" sz="2100" dirty="0" smtClean="0">
                <a:latin typeface="+mn-lt"/>
              </a:rPr>
              <a:t>Centers </a:t>
            </a:r>
            <a:r>
              <a:rPr lang="en-US" sz="2100" dirty="0">
                <a:latin typeface="+mn-lt"/>
              </a:rPr>
              <a:t>and institutions</a:t>
            </a:r>
            <a:endParaRPr lang="es-ES" sz="2100" dirty="0">
              <a:latin typeface="+mn-lt"/>
            </a:endParaRPr>
          </a:p>
          <a:p>
            <a:pPr lvl="1"/>
            <a:r>
              <a:rPr lang="en-US" sz="2100" dirty="0">
                <a:latin typeface="+mn-lt"/>
                <a:hlinkClick r:id="rId2"/>
              </a:rPr>
              <a:t>http://</a:t>
            </a:r>
            <a:r>
              <a:rPr lang="en-US" sz="2100" dirty="0" smtClean="0">
                <a:latin typeface="+mn-lt"/>
                <a:hlinkClick r:id="rId2"/>
              </a:rPr>
              <a:t>www.educastur.es/index.php?option=com_content&amp;task=view&amp;id=3502&amp;Itemid=237</a:t>
            </a:r>
            <a:endParaRPr lang="en-US" sz="2100" dirty="0" smtClean="0">
              <a:latin typeface="+mn-lt"/>
            </a:endParaRPr>
          </a:p>
          <a:p>
            <a:pPr lvl="1"/>
            <a:endParaRPr lang="es-ES" sz="2100" dirty="0">
              <a:latin typeface="+mn-lt"/>
            </a:endParaRPr>
          </a:p>
          <a:p>
            <a:pPr marL="914400" lvl="1" indent="-457200">
              <a:buFont typeface="Arial" pitchFamily="34" charset="0"/>
              <a:buChar char="•"/>
            </a:pPr>
            <a:r>
              <a:rPr lang="en-US" sz="2100" dirty="0" smtClean="0">
                <a:latin typeface="+mn-lt"/>
              </a:rPr>
              <a:t>Workshops </a:t>
            </a:r>
            <a:r>
              <a:rPr lang="en-US" sz="2100" dirty="0">
                <a:latin typeface="+mn-lt"/>
              </a:rPr>
              <a:t>and training sessions</a:t>
            </a:r>
            <a:endParaRPr lang="es-ES" sz="2100" dirty="0">
              <a:latin typeface="+mn-lt"/>
            </a:endParaRPr>
          </a:p>
          <a:p>
            <a:pPr marL="914400" lvl="1" indent="-457200">
              <a:buFont typeface="Arial" pitchFamily="34" charset="0"/>
              <a:buChar char="•"/>
            </a:pPr>
            <a:r>
              <a:rPr lang="en-US" sz="2100" dirty="0" smtClean="0">
                <a:latin typeface="+mn-lt"/>
              </a:rPr>
              <a:t>The </a:t>
            </a:r>
            <a:r>
              <a:rPr lang="en-US" sz="2100" dirty="0">
                <a:latin typeface="+mn-lt"/>
              </a:rPr>
              <a:t>winning entries will be held by the Autonomous Agency for European Educational </a:t>
            </a:r>
            <a:r>
              <a:rPr lang="en-US" sz="2100" dirty="0" err="1">
                <a:latin typeface="+mn-lt"/>
              </a:rPr>
              <a:t>Programmes</a:t>
            </a:r>
            <a:r>
              <a:rPr lang="en-US" sz="2100" dirty="0">
                <a:latin typeface="+mn-lt"/>
              </a:rPr>
              <a:t> </a:t>
            </a:r>
            <a:r>
              <a:rPr lang="en-US" sz="2100" dirty="0" smtClean="0">
                <a:latin typeface="+mn-lt"/>
              </a:rPr>
              <a:t>for dissemination </a:t>
            </a:r>
            <a:r>
              <a:rPr lang="en-US" sz="2100" dirty="0">
                <a:latin typeface="+mn-lt"/>
              </a:rPr>
              <a:t>through publication, to enhance the multiplier effect of these experiences due to </a:t>
            </a:r>
            <a:r>
              <a:rPr lang="en-US" sz="2100" dirty="0" smtClean="0">
                <a:latin typeface="+mn-lt"/>
              </a:rPr>
              <a:t>their quality </a:t>
            </a:r>
            <a:r>
              <a:rPr lang="en-US" sz="2100" dirty="0">
                <a:latin typeface="+mn-lt"/>
              </a:rPr>
              <a:t>and didactic and methodological innovation.</a:t>
            </a:r>
            <a:endParaRPr lang="es-ES" sz="2100" dirty="0">
              <a:latin typeface="+mn-lt"/>
            </a:endParaRPr>
          </a:p>
          <a:p>
            <a:pPr lvl="1"/>
            <a:endParaRPr lang="es-ES" sz="2100" dirty="0">
              <a:latin typeface="+mn-lt"/>
            </a:endParaRPr>
          </a:p>
          <a:p>
            <a:endParaRPr lang="es-ES" sz="2100" dirty="0">
              <a:latin typeface="+mn-lt"/>
            </a:endParaRPr>
          </a:p>
        </p:txBody>
      </p:sp>
    </p:spTree>
    <p:extLst>
      <p:ext uri="{BB962C8B-B14F-4D97-AF65-F5344CB8AC3E}">
        <p14:creationId xmlns:p14="http://schemas.microsoft.com/office/powerpoint/2010/main" xmlns="" val="2306754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The</a:t>
            </a:r>
            <a:r>
              <a:rPr lang="es-ES" dirty="0">
                <a:solidFill>
                  <a:schemeClr val="accent4">
                    <a:lumMod val="75000"/>
                  </a:schemeClr>
                </a:solidFill>
                <a:latin typeface="+mn-lt"/>
              </a:rPr>
              <a:t> </a:t>
            </a:r>
            <a:r>
              <a:rPr lang="es-ES" dirty="0" err="1">
                <a:solidFill>
                  <a:schemeClr val="accent4">
                    <a:lumMod val="75000"/>
                  </a:schemeClr>
                </a:solidFill>
                <a:latin typeface="+mn-lt"/>
              </a:rPr>
              <a:t>Label</a:t>
            </a:r>
            <a:r>
              <a:rPr lang="es-ES" dirty="0">
                <a:solidFill>
                  <a:schemeClr val="accent4">
                    <a:lumMod val="75000"/>
                  </a:schemeClr>
                </a:solidFill>
                <a:latin typeface="+mn-lt"/>
              </a:rPr>
              <a:t> </a:t>
            </a:r>
            <a:r>
              <a:rPr lang="es-ES" dirty="0" err="1">
                <a:solidFill>
                  <a:schemeClr val="accent4">
                    <a:lumMod val="75000"/>
                  </a:schemeClr>
                </a:solidFill>
                <a:latin typeface="+mn-lt"/>
              </a:rPr>
              <a:t>Campaigns</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57200" y="1279301"/>
            <a:ext cx="8229600" cy="4525963"/>
          </a:xfrm>
        </p:spPr>
        <p:txBody>
          <a:bodyPr>
            <a:noAutofit/>
          </a:bodyPr>
          <a:lstStyle/>
          <a:p>
            <a:pPr marL="914400" lvl="1" indent="-457200">
              <a:buFont typeface="Arial" pitchFamily="34" charset="0"/>
              <a:buChar char="•"/>
            </a:pPr>
            <a:r>
              <a:rPr lang="en-US" sz="2100" dirty="0">
                <a:latin typeface="+mn-lt"/>
              </a:rPr>
              <a:t>Most of the winning entries have been reported by the local press within the different regions in which they took place. For example:</a:t>
            </a:r>
            <a:endParaRPr lang="es-ES" sz="2100" dirty="0">
              <a:latin typeface="+mn-lt"/>
            </a:endParaRPr>
          </a:p>
          <a:p>
            <a:pPr lvl="1"/>
            <a:r>
              <a:rPr lang="en-US" sz="1800" dirty="0">
                <a:solidFill>
                  <a:schemeClr val="accent1"/>
                </a:solidFill>
                <a:latin typeface="+mn-lt"/>
                <a:hlinkClick r:id="rId2"/>
              </a:rPr>
              <a:t>http://www.elperiodicoextremadura.com/noticias/navalmoral/ies-augustobriga-recibe-premio-selloeuropeo-</a:t>
            </a:r>
            <a:r>
              <a:rPr lang="es-ES" sz="1800" dirty="0">
                <a:solidFill>
                  <a:schemeClr val="accent1"/>
                </a:solidFill>
                <a:latin typeface="+mn-lt"/>
                <a:hlinkClick r:id="rId2"/>
              </a:rPr>
              <a:t>por-su-labor-con-los-idiomas_623352.html</a:t>
            </a:r>
            <a:endParaRPr lang="es-ES" sz="1800" dirty="0">
              <a:solidFill>
                <a:schemeClr val="accent1"/>
              </a:solidFill>
              <a:latin typeface="+mn-lt"/>
            </a:endParaRPr>
          </a:p>
          <a:p>
            <a:pPr lvl="1"/>
            <a:endParaRPr lang="es-ES" sz="2100" dirty="0">
              <a:latin typeface="+mn-lt"/>
            </a:endParaRPr>
          </a:p>
          <a:p>
            <a:pPr marL="914400" lvl="1" indent="-457200">
              <a:buFont typeface="Arial" pitchFamily="34" charset="0"/>
              <a:buChar char="•"/>
            </a:pPr>
            <a:r>
              <a:rPr lang="en-US" sz="2100" dirty="0">
                <a:latin typeface="+mn-lt"/>
              </a:rPr>
              <a:t>Some of the works have also been included in the national press:</a:t>
            </a:r>
            <a:endParaRPr lang="es-ES" sz="2100" dirty="0">
              <a:latin typeface="+mn-lt"/>
            </a:endParaRPr>
          </a:p>
          <a:p>
            <a:pPr lvl="1"/>
            <a:r>
              <a:rPr lang="en-US" sz="1800" dirty="0">
                <a:latin typeface="+mn-lt"/>
                <a:hlinkClick r:id="rId3"/>
              </a:rPr>
              <a:t>http://www.abc.es/agencias/noticia.asp?noticia=1029755</a:t>
            </a:r>
            <a:endParaRPr lang="en-US" sz="1800" dirty="0">
              <a:latin typeface="+mn-lt"/>
            </a:endParaRPr>
          </a:p>
          <a:p>
            <a:pPr lvl="1"/>
            <a:endParaRPr lang="es-ES" sz="2100" dirty="0">
              <a:latin typeface="+mn-lt"/>
            </a:endParaRPr>
          </a:p>
          <a:p>
            <a:pPr marL="914400" lvl="1" indent="-457200">
              <a:buFont typeface="Arial" pitchFamily="34" charset="0"/>
              <a:buChar char="•"/>
            </a:pPr>
            <a:r>
              <a:rPr lang="en-US" sz="2100" dirty="0">
                <a:latin typeface="+mn-lt"/>
              </a:rPr>
              <a:t>Social networks have contributed to raising awareness of different projects:</a:t>
            </a:r>
            <a:endParaRPr lang="es-ES" sz="2100" dirty="0">
              <a:latin typeface="+mn-lt"/>
            </a:endParaRPr>
          </a:p>
          <a:p>
            <a:pPr lvl="1"/>
            <a:r>
              <a:rPr lang="es-ES" sz="1800" dirty="0">
                <a:latin typeface="+mn-lt"/>
                <a:hlinkClick r:id="rId4"/>
              </a:rPr>
              <a:t>http://</a:t>
            </a:r>
            <a:r>
              <a:rPr lang="es-ES" sz="1800" dirty="0" smtClean="0">
                <a:latin typeface="+mn-lt"/>
                <a:hlinkClick r:id="rId4"/>
              </a:rPr>
              <a:t>es-la.facebook.com/permalink.php?story_fbid=262516527140136&amp;id=145635995494857</a:t>
            </a:r>
            <a:endParaRPr lang="es-ES" sz="1800" dirty="0">
              <a:latin typeface="+mn-lt"/>
            </a:endParaRPr>
          </a:p>
          <a:p>
            <a:endParaRPr lang="es-ES" sz="2100" dirty="0">
              <a:latin typeface="+mn-lt"/>
            </a:endParaRPr>
          </a:p>
        </p:txBody>
      </p:sp>
    </p:spTree>
    <p:extLst>
      <p:ext uri="{BB962C8B-B14F-4D97-AF65-F5344CB8AC3E}">
        <p14:creationId xmlns:p14="http://schemas.microsoft.com/office/powerpoint/2010/main" xmlns="" val="1806743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The</a:t>
            </a:r>
            <a:r>
              <a:rPr lang="es-ES" dirty="0">
                <a:solidFill>
                  <a:schemeClr val="accent4">
                    <a:lumMod val="75000"/>
                  </a:schemeClr>
                </a:solidFill>
                <a:latin typeface="+mn-lt"/>
              </a:rPr>
              <a:t> </a:t>
            </a:r>
            <a:r>
              <a:rPr lang="es-ES" dirty="0" err="1">
                <a:solidFill>
                  <a:schemeClr val="accent4">
                    <a:lumMod val="75000"/>
                  </a:schemeClr>
                </a:solidFill>
                <a:latin typeface="+mn-lt"/>
              </a:rPr>
              <a:t>Label</a:t>
            </a:r>
            <a:r>
              <a:rPr lang="es-ES" dirty="0">
                <a:solidFill>
                  <a:schemeClr val="accent4">
                    <a:lumMod val="75000"/>
                  </a:schemeClr>
                </a:solidFill>
                <a:latin typeface="+mn-lt"/>
              </a:rPr>
              <a:t> </a:t>
            </a:r>
            <a:r>
              <a:rPr lang="es-ES" dirty="0" err="1">
                <a:solidFill>
                  <a:schemeClr val="accent4">
                    <a:lumMod val="75000"/>
                  </a:schemeClr>
                </a:solidFill>
                <a:latin typeface="+mn-lt"/>
              </a:rPr>
              <a:t>Campaigns</a:t>
            </a:r>
            <a:endParaRPr lang="es-ES" dirty="0">
              <a:solidFill>
                <a:schemeClr val="accent4">
                  <a:lumMod val="75000"/>
                </a:schemeClr>
              </a:solidFill>
              <a:latin typeface="+mn-lt"/>
            </a:endParaRPr>
          </a:p>
        </p:txBody>
      </p:sp>
      <p:sp>
        <p:nvSpPr>
          <p:cNvPr id="3" name="2 Marcador de contenido"/>
          <p:cNvSpPr>
            <a:spLocks noGrp="1"/>
          </p:cNvSpPr>
          <p:nvPr>
            <p:ph idx="1"/>
          </p:nvPr>
        </p:nvSpPr>
        <p:spPr/>
        <p:txBody>
          <a:bodyPr>
            <a:normAutofit/>
          </a:bodyPr>
          <a:lstStyle/>
          <a:p>
            <a:r>
              <a:rPr lang="es-ES" b="1" dirty="0" err="1" smtClean="0">
                <a:solidFill>
                  <a:schemeClr val="accent4">
                    <a:lumMod val="75000"/>
                  </a:schemeClr>
                </a:solidFill>
                <a:latin typeface="+mn-lt"/>
              </a:rPr>
              <a:t>Calls</a:t>
            </a:r>
            <a:r>
              <a:rPr lang="es-ES" b="1" dirty="0" smtClean="0">
                <a:solidFill>
                  <a:schemeClr val="accent4">
                    <a:lumMod val="75000"/>
                  </a:schemeClr>
                </a:solidFill>
                <a:latin typeface="+mn-lt"/>
              </a:rPr>
              <a:t> </a:t>
            </a:r>
            <a:r>
              <a:rPr lang="es-ES" b="1" dirty="0" err="1">
                <a:solidFill>
                  <a:schemeClr val="accent4">
                    <a:lumMod val="75000"/>
                  </a:schemeClr>
                </a:solidFill>
                <a:latin typeface="+mn-lt"/>
              </a:rPr>
              <a:t>for</a:t>
            </a:r>
            <a:r>
              <a:rPr lang="es-ES" b="1" dirty="0">
                <a:solidFill>
                  <a:schemeClr val="accent4">
                    <a:lumMod val="75000"/>
                  </a:schemeClr>
                </a:solidFill>
                <a:latin typeface="+mn-lt"/>
              </a:rPr>
              <a:t> </a:t>
            </a:r>
            <a:r>
              <a:rPr lang="es-ES" b="1" dirty="0" err="1" smtClean="0">
                <a:solidFill>
                  <a:schemeClr val="accent4">
                    <a:lumMod val="75000"/>
                  </a:schemeClr>
                </a:solidFill>
                <a:latin typeface="+mn-lt"/>
              </a:rPr>
              <a:t>Tenders</a:t>
            </a:r>
            <a:endParaRPr lang="es-ES" b="1" dirty="0" smtClean="0">
              <a:solidFill>
                <a:schemeClr val="accent4">
                  <a:lumMod val="75000"/>
                </a:schemeClr>
              </a:solidFill>
              <a:latin typeface="+mn-lt"/>
            </a:endParaRPr>
          </a:p>
          <a:p>
            <a:pPr marL="914400" lvl="1" indent="-457200">
              <a:buFont typeface="Arial" pitchFamily="34" charset="0"/>
              <a:buChar char="•"/>
            </a:pPr>
            <a:r>
              <a:rPr lang="en-US" sz="2100" dirty="0">
                <a:latin typeface="+mn-lt"/>
              </a:rPr>
              <a:t>Interested parties submit their application and attach the required documentation as specified in the Government Gazette. The last call was on July 3, 2012. More information </a:t>
            </a:r>
            <a:r>
              <a:rPr lang="en-US" sz="2100" dirty="0" smtClean="0">
                <a:latin typeface="+mn-lt"/>
              </a:rPr>
              <a:t>at:</a:t>
            </a:r>
          </a:p>
          <a:p>
            <a:pPr marL="901700" lvl="1"/>
            <a:r>
              <a:rPr lang="en-US" sz="2100" dirty="0">
                <a:solidFill>
                  <a:schemeClr val="accent1"/>
                </a:solidFill>
                <a:latin typeface="+mn-lt"/>
                <a:hlinkClick r:id="rId2"/>
              </a:rPr>
              <a:t>http://</a:t>
            </a:r>
            <a:r>
              <a:rPr lang="en-US" sz="2100" dirty="0" smtClean="0">
                <a:solidFill>
                  <a:schemeClr val="accent1"/>
                </a:solidFill>
                <a:latin typeface="+mn-lt"/>
                <a:hlinkClick r:id="rId2"/>
              </a:rPr>
              <a:t>www.oapee.es/dctm/weboapee/selloeuropeo/convocatoria-2012.pdf?documentId=0901e72b813d0a14</a:t>
            </a:r>
            <a:endParaRPr lang="en-US" sz="2100" dirty="0" smtClean="0">
              <a:solidFill>
                <a:schemeClr val="accent1"/>
              </a:solidFill>
              <a:latin typeface="+mn-lt"/>
            </a:endParaRPr>
          </a:p>
          <a:p>
            <a:pPr marL="901700" lvl="1"/>
            <a:endParaRPr lang="en-US" sz="2100" dirty="0" smtClean="0">
              <a:solidFill>
                <a:schemeClr val="accent1"/>
              </a:solidFill>
              <a:latin typeface="+mn-lt"/>
            </a:endParaRPr>
          </a:p>
          <a:p>
            <a:pPr marL="895350" lvl="1"/>
            <a:r>
              <a:rPr lang="en-US" sz="2100" dirty="0" smtClean="0">
                <a:latin typeface="+mn-lt"/>
              </a:rPr>
              <a:t>A </a:t>
            </a:r>
            <a:r>
              <a:rPr lang="en-US" sz="2100" dirty="0">
                <a:latin typeface="+mn-lt"/>
              </a:rPr>
              <a:t>summary of all calls is available </a:t>
            </a:r>
            <a:r>
              <a:rPr lang="en-US" sz="2100" dirty="0" smtClean="0">
                <a:latin typeface="+mn-lt"/>
              </a:rPr>
              <a:t>here</a:t>
            </a:r>
          </a:p>
          <a:p>
            <a:pPr marL="901700" lvl="1"/>
            <a:r>
              <a:rPr lang="en-US" sz="2100" dirty="0">
                <a:solidFill>
                  <a:schemeClr val="accent1"/>
                </a:solidFill>
                <a:latin typeface="+mn-lt"/>
                <a:hlinkClick r:id="rId3"/>
              </a:rPr>
              <a:t>http://</a:t>
            </a:r>
            <a:r>
              <a:rPr lang="en-US" sz="2100" dirty="0" smtClean="0">
                <a:solidFill>
                  <a:schemeClr val="accent1"/>
                </a:solidFill>
                <a:latin typeface="+mn-lt"/>
                <a:hlinkClick r:id="rId3"/>
              </a:rPr>
              <a:t>www.oapee.es/oapee/inicio/iniciativas/selloeuropeo/convocatoria.html</a:t>
            </a:r>
            <a:endParaRPr lang="en-US" sz="2100" dirty="0" smtClean="0">
              <a:solidFill>
                <a:schemeClr val="accent1"/>
              </a:solidFill>
              <a:latin typeface="+mn-lt"/>
            </a:endParaRPr>
          </a:p>
          <a:p>
            <a:pPr marL="901700" lvl="1"/>
            <a:endParaRPr lang="en-US" sz="2100" dirty="0" smtClean="0">
              <a:solidFill>
                <a:schemeClr val="accent1"/>
              </a:solidFill>
              <a:latin typeface="+mn-lt"/>
            </a:endParaRPr>
          </a:p>
          <a:p>
            <a:endParaRPr lang="es-ES" sz="2100" dirty="0">
              <a:latin typeface="+mn-lt"/>
            </a:endParaRPr>
          </a:p>
          <a:p>
            <a:pPr lvl="1"/>
            <a:endParaRPr lang="es-ES" sz="2100" b="1" dirty="0">
              <a:latin typeface="+mn-lt"/>
            </a:endParaRPr>
          </a:p>
        </p:txBody>
      </p:sp>
    </p:spTree>
    <p:extLst>
      <p:ext uri="{BB962C8B-B14F-4D97-AF65-F5344CB8AC3E}">
        <p14:creationId xmlns:p14="http://schemas.microsoft.com/office/powerpoint/2010/main" xmlns="" val="3958622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The</a:t>
            </a:r>
            <a:r>
              <a:rPr lang="es-ES" dirty="0">
                <a:solidFill>
                  <a:schemeClr val="accent4">
                    <a:lumMod val="75000"/>
                  </a:schemeClr>
                </a:solidFill>
                <a:latin typeface="+mn-lt"/>
              </a:rPr>
              <a:t> </a:t>
            </a:r>
            <a:r>
              <a:rPr lang="es-ES" dirty="0" err="1">
                <a:solidFill>
                  <a:schemeClr val="accent4">
                    <a:lumMod val="75000"/>
                  </a:schemeClr>
                </a:solidFill>
                <a:latin typeface="+mn-lt"/>
              </a:rPr>
              <a:t>Label</a:t>
            </a:r>
            <a:r>
              <a:rPr lang="es-ES" dirty="0">
                <a:solidFill>
                  <a:schemeClr val="accent4">
                    <a:lumMod val="75000"/>
                  </a:schemeClr>
                </a:solidFill>
                <a:latin typeface="+mn-lt"/>
              </a:rPr>
              <a:t> </a:t>
            </a:r>
            <a:r>
              <a:rPr lang="es-ES" dirty="0" err="1">
                <a:solidFill>
                  <a:schemeClr val="accent4">
                    <a:lumMod val="75000"/>
                  </a:schemeClr>
                </a:solidFill>
                <a:latin typeface="+mn-lt"/>
              </a:rPr>
              <a:t>Campaigns</a:t>
            </a:r>
            <a:endParaRPr lang="es-ES" dirty="0">
              <a:solidFill>
                <a:schemeClr val="accent4">
                  <a:lumMod val="75000"/>
                </a:schemeClr>
              </a:solidFill>
              <a:latin typeface="+mn-lt"/>
            </a:endParaRPr>
          </a:p>
        </p:txBody>
      </p:sp>
      <p:sp>
        <p:nvSpPr>
          <p:cNvPr id="3" name="2 Marcador de contenido"/>
          <p:cNvSpPr>
            <a:spLocks noGrp="1"/>
          </p:cNvSpPr>
          <p:nvPr>
            <p:ph idx="1"/>
          </p:nvPr>
        </p:nvSpPr>
        <p:spPr/>
        <p:txBody>
          <a:bodyPr>
            <a:normAutofit/>
          </a:bodyPr>
          <a:lstStyle/>
          <a:p>
            <a:r>
              <a:rPr lang="en-US" b="1" dirty="0">
                <a:solidFill>
                  <a:schemeClr val="accent4">
                    <a:lumMod val="75000"/>
                  </a:schemeClr>
                </a:solidFill>
                <a:latin typeface="+mn-lt"/>
              </a:rPr>
              <a:t>Calls for Tenders</a:t>
            </a:r>
          </a:p>
          <a:p>
            <a:pPr marL="914400" lvl="1" indent="-457200">
              <a:buFont typeface="Arial" pitchFamily="34" charset="0"/>
              <a:buChar char="•"/>
            </a:pPr>
            <a:r>
              <a:rPr lang="en-US" sz="2100" dirty="0" smtClean="0">
                <a:latin typeface="+mn-lt"/>
              </a:rPr>
              <a:t>The </a:t>
            </a:r>
            <a:r>
              <a:rPr lang="en-US" sz="2100" dirty="0">
                <a:latin typeface="+mn-lt"/>
              </a:rPr>
              <a:t>request may be submitted at any Public registry and should be addressed to the Ministry of Education of the Autonomous Communities. By clicking the link below you will find a directory with </a:t>
            </a:r>
            <a:r>
              <a:rPr lang="en-US" sz="2100" dirty="0" smtClean="0">
                <a:latin typeface="+mn-lt"/>
              </a:rPr>
              <a:t>the European </a:t>
            </a:r>
            <a:r>
              <a:rPr lang="en-US" sz="2100" dirty="0">
                <a:latin typeface="+mn-lt"/>
              </a:rPr>
              <a:t>Label Units: Responsible Education Authorities for European Labels</a:t>
            </a:r>
            <a:endParaRPr lang="es-ES" sz="2100" dirty="0">
              <a:latin typeface="+mn-lt"/>
            </a:endParaRPr>
          </a:p>
          <a:p>
            <a:pPr marL="901700" lvl="1"/>
            <a:r>
              <a:rPr lang="en-US" sz="2100" u="sng" dirty="0">
                <a:latin typeface="+mn-lt"/>
                <a:hlinkClick r:id="rId2"/>
              </a:rPr>
              <a:t>http://www.oapee.es/oapee/inicio/iniciativas/sello-europeo/contacto.html</a:t>
            </a:r>
            <a:endParaRPr lang="es-ES" sz="2100" dirty="0">
              <a:latin typeface="+mn-lt"/>
            </a:endParaRPr>
          </a:p>
          <a:p>
            <a:endParaRPr lang="es-ES" dirty="0"/>
          </a:p>
        </p:txBody>
      </p:sp>
    </p:spTree>
    <p:extLst>
      <p:ext uri="{BB962C8B-B14F-4D97-AF65-F5344CB8AC3E}">
        <p14:creationId xmlns:p14="http://schemas.microsoft.com/office/powerpoint/2010/main" xmlns="" val="4161936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n-US" dirty="0">
                <a:solidFill>
                  <a:schemeClr val="accent4">
                    <a:lumMod val="75000"/>
                  </a:schemeClr>
                </a:solidFill>
                <a:latin typeface="+mn-lt"/>
              </a:rPr>
              <a:t>The Label Campaigns</a:t>
            </a:r>
            <a:endParaRPr lang="es-ES" dirty="0">
              <a:solidFill>
                <a:schemeClr val="accent4">
                  <a:lumMod val="75000"/>
                </a:schemeClr>
              </a:solidFill>
              <a:latin typeface="+mn-lt"/>
            </a:endParaRPr>
          </a:p>
        </p:txBody>
      </p:sp>
      <p:sp>
        <p:nvSpPr>
          <p:cNvPr id="3" name="2 Marcador de contenido"/>
          <p:cNvSpPr>
            <a:spLocks noGrp="1"/>
          </p:cNvSpPr>
          <p:nvPr>
            <p:ph idx="1"/>
          </p:nvPr>
        </p:nvSpPr>
        <p:spPr/>
        <p:txBody>
          <a:bodyPr>
            <a:normAutofit/>
          </a:bodyPr>
          <a:lstStyle/>
          <a:p>
            <a:r>
              <a:rPr lang="en-US" sz="3500" b="1" dirty="0">
                <a:solidFill>
                  <a:schemeClr val="accent4">
                    <a:lumMod val="75000"/>
                  </a:schemeClr>
                </a:solidFill>
                <a:latin typeface="+mn-lt"/>
              </a:rPr>
              <a:t>The selection of winning </a:t>
            </a:r>
            <a:r>
              <a:rPr lang="en-US" sz="3500" b="1" dirty="0" smtClean="0">
                <a:solidFill>
                  <a:schemeClr val="accent4">
                    <a:lumMod val="75000"/>
                  </a:schemeClr>
                </a:solidFill>
                <a:latin typeface="+mn-lt"/>
              </a:rPr>
              <a:t>projects</a:t>
            </a:r>
          </a:p>
          <a:p>
            <a:pPr lvl="1"/>
            <a:r>
              <a:rPr lang="en-US" sz="2300" dirty="0">
                <a:latin typeface="+mn-lt"/>
              </a:rPr>
              <a:t>For projects to be eligible for European Language Label, they have to prove they are innovative, </a:t>
            </a:r>
            <a:r>
              <a:rPr lang="en-US" sz="2300" dirty="0" smtClean="0">
                <a:latin typeface="+mn-lt"/>
              </a:rPr>
              <a:t>effective and </a:t>
            </a:r>
            <a:r>
              <a:rPr lang="en-US" sz="2300" dirty="0">
                <a:latin typeface="+mn-lt"/>
              </a:rPr>
              <a:t>transferable to other contexts. The initiatives should incorporate a new method or approach, </a:t>
            </a:r>
            <a:r>
              <a:rPr lang="en-US" sz="2300" dirty="0" smtClean="0">
                <a:latin typeface="+mn-lt"/>
              </a:rPr>
              <a:t>or improve </a:t>
            </a:r>
            <a:r>
              <a:rPr lang="en-US" sz="2300" dirty="0">
                <a:latin typeface="+mn-lt"/>
              </a:rPr>
              <a:t>past performance. They should also demonstrate students’ progress.</a:t>
            </a:r>
            <a:endParaRPr lang="es-ES" sz="2300" dirty="0">
              <a:latin typeface="+mn-lt"/>
            </a:endParaRPr>
          </a:p>
          <a:p>
            <a:pPr marL="914400" lvl="1" indent="-457200">
              <a:spcBef>
                <a:spcPts val="0"/>
              </a:spcBef>
              <a:buFont typeface="Arial" pitchFamily="34" charset="0"/>
              <a:buChar char="•"/>
            </a:pPr>
            <a:r>
              <a:rPr lang="en-US" sz="2300" dirty="0" smtClean="0">
                <a:solidFill>
                  <a:schemeClr val="accent4">
                    <a:lumMod val="75000"/>
                  </a:schemeClr>
                </a:solidFill>
                <a:latin typeface="+mn-lt"/>
              </a:rPr>
              <a:t>Jury: </a:t>
            </a:r>
            <a:r>
              <a:rPr lang="en-US" sz="2300" dirty="0" smtClean="0">
                <a:latin typeface="+mn-lt"/>
              </a:rPr>
              <a:t>The </a:t>
            </a:r>
            <a:r>
              <a:rPr lang="en-US" sz="2300" dirty="0">
                <a:latin typeface="+mn-lt"/>
              </a:rPr>
              <a:t>selection process is conducted by a jury, composed of the following </a:t>
            </a:r>
            <a:r>
              <a:rPr lang="en-US" sz="2300" dirty="0" smtClean="0">
                <a:latin typeface="+mn-lt"/>
              </a:rPr>
              <a:t>members: </a:t>
            </a:r>
          </a:p>
          <a:p>
            <a:pPr marL="914400" lvl="1" indent="-457200">
              <a:spcBef>
                <a:spcPts val="0"/>
              </a:spcBef>
              <a:buFont typeface="Arial" pitchFamily="34" charset="0"/>
              <a:buChar char="•"/>
            </a:pPr>
            <a:r>
              <a:rPr lang="en-US" sz="2300" dirty="0" smtClean="0">
                <a:solidFill>
                  <a:schemeClr val="accent4">
                    <a:lumMod val="75000"/>
                  </a:schemeClr>
                </a:solidFill>
                <a:latin typeface="+mn-lt"/>
              </a:rPr>
              <a:t>President</a:t>
            </a:r>
            <a:r>
              <a:rPr lang="en-US" sz="2300" dirty="0">
                <a:solidFill>
                  <a:schemeClr val="accent4">
                    <a:lumMod val="75000"/>
                  </a:schemeClr>
                </a:solidFill>
                <a:latin typeface="+mn-lt"/>
              </a:rPr>
              <a:t>: </a:t>
            </a:r>
            <a:r>
              <a:rPr lang="en-US" sz="2300" dirty="0">
                <a:latin typeface="+mn-lt"/>
              </a:rPr>
              <a:t>The Director of the Autonomous European Educational </a:t>
            </a:r>
            <a:r>
              <a:rPr lang="en-US" sz="2300" dirty="0" smtClean="0">
                <a:latin typeface="+mn-lt"/>
              </a:rPr>
              <a:t>Program.</a:t>
            </a:r>
          </a:p>
          <a:p>
            <a:endParaRPr lang="es-ES" b="1" dirty="0"/>
          </a:p>
        </p:txBody>
      </p:sp>
    </p:spTree>
    <p:extLst>
      <p:ext uri="{BB962C8B-B14F-4D97-AF65-F5344CB8AC3E}">
        <p14:creationId xmlns:p14="http://schemas.microsoft.com/office/powerpoint/2010/main" xmlns="" val="2628105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n-US" dirty="0">
                <a:solidFill>
                  <a:schemeClr val="accent4">
                    <a:lumMod val="75000"/>
                  </a:schemeClr>
                </a:solidFill>
                <a:latin typeface="+mn-lt"/>
              </a:rPr>
              <a:t>The Label Campaigns</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251520" y="1196752"/>
            <a:ext cx="8229600" cy="4925144"/>
          </a:xfrm>
        </p:spPr>
        <p:txBody>
          <a:bodyPr>
            <a:normAutofit fontScale="92500" lnSpcReduction="10000"/>
          </a:bodyPr>
          <a:lstStyle/>
          <a:p>
            <a:pPr marL="1371600" lvl="2" indent="-457200">
              <a:buFont typeface="Arial" pitchFamily="34" charset="0"/>
              <a:buChar char="•"/>
            </a:pPr>
            <a:r>
              <a:rPr lang="en-US" sz="2300" dirty="0">
                <a:solidFill>
                  <a:schemeClr val="accent4">
                    <a:lumMod val="75000"/>
                  </a:schemeClr>
                </a:solidFill>
                <a:latin typeface="+mn-lt"/>
              </a:rPr>
              <a:t>Vice: </a:t>
            </a:r>
            <a:r>
              <a:rPr lang="en-US" sz="2300" dirty="0">
                <a:latin typeface="+mn-lt"/>
              </a:rPr>
              <a:t>The Director of the Division of Comenius-</a:t>
            </a:r>
            <a:r>
              <a:rPr lang="en-US" sz="2300" dirty="0" err="1">
                <a:latin typeface="+mn-lt"/>
              </a:rPr>
              <a:t>Grundtvig</a:t>
            </a:r>
            <a:r>
              <a:rPr lang="en-US" sz="2300" dirty="0">
                <a:latin typeface="+mn-lt"/>
              </a:rPr>
              <a:t> Autonomous Agency for European Educational Programs, which may replace the President in case of absence.</a:t>
            </a:r>
          </a:p>
          <a:p>
            <a:pPr marL="1371600" lvl="2" indent="-457200">
              <a:buFont typeface="Arial" pitchFamily="34" charset="0"/>
              <a:buChar char="•"/>
            </a:pPr>
            <a:r>
              <a:rPr lang="en-US" sz="2300" dirty="0">
                <a:solidFill>
                  <a:schemeClr val="accent4">
                    <a:lumMod val="75000"/>
                  </a:schemeClr>
                </a:solidFill>
                <a:latin typeface="+mn-lt"/>
              </a:rPr>
              <a:t>Members: </a:t>
            </a:r>
          </a:p>
          <a:p>
            <a:pPr marL="1828800" lvl="3" indent="-457200">
              <a:buFont typeface="Arial" pitchFamily="34" charset="0"/>
              <a:buChar char="•"/>
            </a:pPr>
            <a:r>
              <a:rPr lang="en-US" dirty="0">
                <a:latin typeface="+mn-lt"/>
              </a:rPr>
              <a:t>A representative of the General Secretariat of Universities. </a:t>
            </a:r>
          </a:p>
          <a:p>
            <a:pPr marL="1828800" lvl="3" indent="-457200">
              <a:buFont typeface="Arial" pitchFamily="34" charset="0"/>
              <a:buChar char="•"/>
            </a:pPr>
            <a:r>
              <a:rPr lang="en-US" dirty="0">
                <a:latin typeface="+mn-lt"/>
              </a:rPr>
              <a:t>A representative of the General Directorate of Lifelong Learning. </a:t>
            </a:r>
          </a:p>
          <a:p>
            <a:pPr marL="1828800" lvl="3" indent="-457200">
              <a:buFont typeface="Arial" pitchFamily="34" charset="0"/>
              <a:buChar char="•"/>
            </a:pPr>
            <a:r>
              <a:rPr lang="en-US" dirty="0">
                <a:latin typeface="+mn-lt"/>
              </a:rPr>
              <a:t>A representative of the National Institute of Educational Technology and Teacher Education.</a:t>
            </a:r>
          </a:p>
          <a:p>
            <a:pPr marL="1828800" lvl="3" indent="-457200">
              <a:buFont typeface="Arial" pitchFamily="34" charset="0"/>
              <a:buChar char="•"/>
            </a:pPr>
            <a:r>
              <a:rPr lang="en-US" dirty="0">
                <a:latin typeface="+mn-lt"/>
              </a:rPr>
              <a:t>A representative of the Directorate for Overseas Education. </a:t>
            </a:r>
          </a:p>
          <a:p>
            <a:pPr marL="1828800" lvl="3" indent="-457200">
              <a:buFont typeface="Arial" pitchFamily="34" charset="0"/>
              <a:buChar char="•"/>
            </a:pPr>
            <a:r>
              <a:rPr lang="en-US" dirty="0">
                <a:latin typeface="+mn-lt"/>
              </a:rPr>
              <a:t>A representative of the General Directorate of Territorial Cooperation. </a:t>
            </a:r>
          </a:p>
          <a:p>
            <a:pPr marL="1828800" lvl="3" indent="-457200">
              <a:buFont typeface="Arial" pitchFamily="34" charset="0"/>
              <a:buChar char="•"/>
            </a:pPr>
            <a:r>
              <a:rPr lang="en-US" dirty="0">
                <a:latin typeface="+mn-lt"/>
              </a:rPr>
              <a:t>Two representatives from the Ministry of Education of the Autonomous Communities. </a:t>
            </a:r>
          </a:p>
          <a:p>
            <a:pPr marL="1828800" lvl="3" indent="-457200">
              <a:buFont typeface="Arial" pitchFamily="34" charset="0"/>
              <a:buChar char="•"/>
            </a:pPr>
            <a:r>
              <a:rPr lang="en-US" dirty="0">
                <a:latin typeface="+mn-lt"/>
              </a:rPr>
              <a:t>Two representatives of the Autonomous Agency for European Educational </a:t>
            </a:r>
            <a:r>
              <a:rPr lang="en-US" dirty="0" err="1">
                <a:latin typeface="+mn-lt"/>
              </a:rPr>
              <a:t>Programmes</a:t>
            </a:r>
            <a:r>
              <a:rPr lang="en-US" dirty="0">
                <a:latin typeface="+mn-lt"/>
              </a:rPr>
              <a:t>, one of whom shall act as Secretary.</a:t>
            </a:r>
            <a:endParaRPr lang="es-ES" dirty="0">
              <a:latin typeface="+mn-lt"/>
            </a:endParaRPr>
          </a:p>
          <a:p>
            <a:endParaRPr lang="es-ES" dirty="0">
              <a:latin typeface="+mn-lt"/>
            </a:endParaRPr>
          </a:p>
        </p:txBody>
      </p:sp>
    </p:spTree>
    <p:extLst>
      <p:ext uri="{BB962C8B-B14F-4D97-AF65-F5344CB8AC3E}">
        <p14:creationId xmlns:p14="http://schemas.microsoft.com/office/powerpoint/2010/main" xmlns="" val="4222561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Priorities</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57200" y="1340768"/>
            <a:ext cx="7787208" cy="4525963"/>
          </a:xfrm>
        </p:spPr>
        <p:txBody>
          <a:bodyPr>
            <a:normAutofit/>
          </a:bodyPr>
          <a:lstStyle/>
          <a:p>
            <a:r>
              <a:rPr lang="en-US" sz="3500" b="1" dirty="0">
                <a:solidFill>
                  <a:schemeClr val="accent4">
                    <a:lumMod val="75000"/>
                  </a:schemeClr>
                </a:solidFill>
                <a:latin typeface="+mn-lt"/>
              </a:rPr>
              <a:t>Language learning based on the new </a:t>
            </a:r>
            <a:r>
              <a:rPr lang="en-US" sz="3500" b="1" dirty="0" smtClean="0">
                <a:solidFill>
                  <a:schemeClr val="accent4">
                    <a:lumMod val="75000"/>
                  </a:schemeClr>
                </a:solidFill>
                <a:latin typeface="+mn-lt"/>
              </a:rPr>
              <a:t>technologies</a:t>
            </a:r>
          </a:p>
          <a:p>
            <a:pPr lvl="1"/>
            <a:r>
              <a:rPr lang="en-US" sz="2100" dirty="0">
                <a:latin typeface="+mn-lt"/>
              </a:rPr>
              <a:t>Technology influences many aspects of our lives, language learning included: computer </a:t>
            </a:r>
            <a:r>
              <a:rPr lang="en-US" sz="2100" dirty="0" smtClean="0">
                <a:latin typeface="+mn-lt"/>
              </a:rPr>
              <a:t>and/or technology-assisted </a:t>
            </a:r>
            <a:r>
              <a:rPr lang="en-US" sz="2100" dirty="0">
                <a:latin typeface="+mn-lt"/>
              </a:rPr>
              <a:t>language learning and testing, blended language learning, virtual and </a:t>
            </a:r>
            <a:r>
              <a:rPr lang="en-US" sz="2100" dirty="0" smtClean="0">
                <a:latin typeface="+mn-lt"/>
              </a:rPr>
              <a:t>distance learning </a:t>
            </a:r>
            <a:r>
              <a:rPr lang="en-US" sz="2100" dirty="0">
                <a:latin typeface="+mn-lt"/>
              </a:rPr>
              <a:t>have become very useful tools to teach and learn foreign languages efficiently. The creation </a:t>
            </a:r>
            <a:r>
              <a:rPr lang="en-US" sz="2100" dirty="0" smtClean="0">
                <a:latin typeface="+mn-lt"/>
              </a:rPr>
              <a:t>and educational </a:t>
            </a:r>
            <a:r>
              <a:rPr lang="en-US" sz="2100" dirty="0">
                <a:latin typeface="+mn-lt"/>
              </a:rPr>
              <a:t>use of social networks also boosts the fostering of multilingual engagement and </a:t>
            </a:r>
            <a:r>
              <a:rPr lang="en-US" sz="2100" dirty="0" smtClean="0">
                <a:latin typeface="+mn-lt"/>
              </a:rPr>
              <a:t>participation across </a:t>
            </a:r>
            <a:r>
              <a:rPr lang="en-US" sz="2100" dirty="0">
                <a:latin typeface="+mn-lt"/>
              </a:rPr>
              <a:t>boundaries, and represents a means to interact and to learn foreign </a:t>
            </a:r>
            <a:r>
              <a:rPr lang="en-US" sz="2100" dirty="0" smtClean="0">
                <a:latin typeface="+mn-lt"/>
              </a:rPr>
              <a:t>languages. </a:t>
            </a:r>
          </a:p>
          <a:p>
            <a:endParaRPr lang="es-ES" b="1" dirty="0">
              <a:latin typeface="+mn-lt"/>
            </a:endParaRPr>
          </a:p>
        </p:txBody>
      </p:sp>
    </p:spTree>
    <p:extLst>
      <p:ext uri="{BB962C8B-B14F-4D97-AF65-F5344CB8AC3E}">
        <p14:creationId xmlns:p14="http://schemas.microsoft.com/office/powerpoint/2010/main" xmlns="" val="564187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1143000"/>
          </a:xfrm>
        </p:spPr>
        <p:txBody>
          <a:bodyPr/>
          <a:lstStyle/>
          <a:p>
            <a:pPr algn="l"/>
            <a:r>
              <a:rPr lang="es-ES" dirty="0" smtClean="0">
                <a:solidFill>
                  <a:schemeClr val="accent4">
                    <a:lumMod val="75000"/>
                  </a:schemeClr>
                </a:solidFill>
              </a:rPr>
              <a:t>INDEX</a:t>
            </a:r>
            <a:endParaRPr lang="es-ES" dirty="0">
              <a:solidFill>
                <a:schemeClr val="accent4">
                  <a:lumMod val="75000"/>
                </a:schemeClr>
              </a:solidFill>
            </a:endParaRPr>
          </a:p>
        </p:txBody>
      </p:sp>
      <p:sp>
        <p:nvSpPr>
          <p:cNvPr id="3" name="2 Marcador de contenido"/>
          <p:cNvSpPr>
            <a:spLocks noGrp="1"/>
          </p:cNvSpPr>
          <p:nvPr>
            <p:ph idx="1"/>
          </p:nvPr>
        </p:nvSpPr>
        <p:spPr>
          <a:xfrm>
            <a:off x="446856" y="764704"/>
            <a:ext cx="8229600" cy="5040560"/>
          </a:xfrm>
        </p:spPr>
        <p:txBody>
          <a:bodyPr>
            <a:noAutofit/>
          </a:bodyPr>
          <a:lstStyle/>
          <a:p>
            <a:r>
              <a:rPr lang="en-US" sz="2200" b="1" dirty="0">
                <a:solidFill>
                  <a:schemeClr val="accent4">
                    <a:lumMod val="75000"/>
                  </a:schemeClr>
                </a:solidFill>
                <a:latin typeface="+mn-lt"/>
              </a:rPr>
              <a:t>1</a:t>
            </a:r>
            <a:r>
              <a:rPr lang="en-US" sz="2200" dirty="0">
                <a:latin typeface="+mn-lt"/>
              </a:rPr>
              <a:t> </a:t>
            </a:r>
            <a:r>
              <a:rPr lang="en-US" sz="2200" b="1" dirty="0">
                <a:solidFill>
                  <a:schemeClr val="accent4">
                    <a:lumMod val="75000"/>
                  </a:schemeClr>
                </a:solidFill>
                <a:latin typeface="+mn-lt"/>
              </a:rPr>
              <a:t>Introduction</a:t>
            </a:r>
          </a:p>
          <a:p>
            <a:r>
              <a:rPr lang="en-US" sz="2200" b="1" dirty="0">
                <a:solidFill>
                  <a:schemeClr val="accent4">
                    <a:lumMod val="75000"/>
                  </a:schemeClr>
                </a:solidFill>
                <a:latin typeface="+mn-lt"/>
              </a:rPr>
              <a:t>2</a:t>
            </a:r>
            <a:r>
              <a:rPr lang="en-US" sz="2200" dirty="0">
                <a:latin typeface="+mn-lt"/>
              </a:rPr>
              <a:t> </a:t>
            </a:r>
            <a:r>
              <a:rPr lang="en-US" sz="2200" b="1" dirty="0">
                <a:solidFill>
                  <a:schemeClr val="accent4">
                    <a:lumMod val="75000"/>
                  </a:schemeClr>
                </a:solidFill>
                <a:latin typeface="+mn-lt"/>
              </a:rPr>
              <a:t>The European Language Label in Spain</a:t>
            </a:r>
          </a:p>
          <a:p>
            <a:pPr lvl="1"/>
            <a:r>
              <a:rPr lang="en-US" sz="2200" dirty="0">
                <a:solidFill>
                  <a:schemeClr val="accent4">
                    <a:lumMod val="75000"/>
                  </a:schemeClr>
                </a:solidFill>
                <a:latin typeface="+mn-lt"/>
              </a:rPr>
              <a:t>2.1. </a:t>
            </a:r>
            <a:r>
              <a:rPr lang="en-US" sz="2200" dirty="0">
                <a:latin typeface="+mn-lt"/>
              </a:rPr>
              <a:t>What is the European Language Label Award?</a:t>
            </a:r>
          </a:p>
          <a:p>
            <a:pPr lvl="1"/>
            <a:r>
              <a:rPr lang="en-US" sz="2200" dirty="0">
                <a:solidFill>
                  <a:schemeClr val="accent4">
                    <a:lumMod val="75000"/>
                  </a:schemeClr>
                </a:solidFill>
                <a:latin typeface="+mn-lt"/>
              </a:rPr>
              <a:t>2.2. </a:t>
            </a:r>
            <a:r>
              <a:rPr lang="en-US" sz="2200" dirty="0">
                <a:latin typeface="+mn-lt"/>
              </a:rPr>
              <a:t>When is celebrated?</a:t>
            </a:r>
          </a:p>
          <a:p>
            <a:pPr lvl="1"/>
            <a:r>
              <a:rPr lang="en-US" sz="2200" dirty="0">
                <a:solidFill>
                  <a:schemeClr val="accent4">
                    <a:lumMod val="75000"/>
                  </a:schemeClr>
                </a:solidFill>
                <a:latin typeface="+mn-lt"/>
              </a:rPr>
              <a:t>2.3. </a:t>
            </a:r>
            <a:r>
              <a:rPr lang="en-US" sz="2200" dirty="0">
                <a:latin typeface="+mn-lt"/>
              </a:rPr>
              <a:t>What are the objectives?</a:t>
            </a:r>
          </a:p>
          <a:p>
            <a:pPr lvl="1"/>
            <a:r>
              <a:rPr lang="en-US" sz="2200" dirty="0">
                <a:solidFill>
                  <a:schemeClr val="accent4">
                    <a:lumMod val="75000"/>
                  </a:schemeClr>
                </a:solidFill>
                <a:latin typeface="+mn-lt"/>
              </a:rPr>
              <a:t>2.4. </a:t>
            </a:r>
            <a:r>
              <a:rPr lang="en-US" sz="2200" dirty="0">
                <a:latin typeface="+mn-lt"/>
              </a:rPr>
              <a:t>Categories</a:t>
            </a:r>
          </a:p>
          <a:p>
            <a:pPr lvl="1"/>
            <a:r>
              <a:rPr lang="en-US" sz="2200" dirty="0">
                <a:solidFill>
                  <a:schemeClr val="accent4">
                    <a:lumMod val="75000"/>
                  </a:schemeClr>
                </a:solidFill>
                <a:latin typeface="+mn-lt"/>
              </a:rPr>
              <a:t>2.5. </a:t>
            </a:r>
            <a:r>
              <a:rPr lang="en-US" sz="2200" dirty="0">
                <a:latin typeface="+mn-lt"/>
              </a:rPr>
              <a:t>Modalities</a:t>
            </a:r>
          </a:p>
          <a:p>
            <a:pPr lvl="1"/>
            <a:r>
              <a:rPr lang="en-US" sz="2200" dirty="0">
                <a:solidFill>
                  <a:schemeClr val="accent4">
                    <a:lumMod val="75000"/>
                  </a:schemeClr>
                </a:solidFill>
                <a:latin typeface="+mn-lt"/>
              </a:rPr>
              <a:t>2.6. </a:t>
            </a:r>
            <a:r>
              <a:rPr lang="en-US" sz="2200" dirty="0">
                <a:latin typeface="+mn-lt"/>
              </a:rPr>
              <a:t>Criteria to obtain the European Language Label</a:t>
            </a:r>
          </a:p>
          <a:p>
            <a:r>
              <a:rPr lang="en-US" sz="2200" b="1" dirty="0">
                <a:solidFill>
                  <a:schemeClr val="accent4">
                    <a:lumMod val="75000"/>
                  </a:schemeClr>
                </a:solidFill>
                <a:latin typeface="+mn-lt"/>
              </a:rPr>
              <a:t>3</a:t>
            </a:r>
            <a:r>
              <a:rPr lang="en-US" sz="2200" dirty="0">
                <a:latin typeface="+mn-lt"/>
              </a:rPr>
              <a:t> </a:t>
            </a:r>
            <a:r>
              <a:rPr lang="en-US" sz="2200" b="1" dirty="0">
                <a:solidFill>
                  <a:schemeClr val="accent4">
                    <a:lumMod val="75000"/>
                  </a:schemeClr>
                </a:solidFill>
                <a:latin typeface="+mn-lt"/>
              </a:rPr>
              <a:t>The Label Campaigns</a:t>
            </a:r>
          </a:p>
          <a:p>
            <a:pPr lvl="1"/>
            <a:r>
              <a:rPr lang="en-US" sz="2200" dirty="0">
                <a:solidFill>
                  <a:schemeClr val="accent4">
                    <a:lumMod val="75000"/>
                  </a:schemeClr>
                </a:solidFill>
                <a:latin typeface="+mn-lt"/>
              </a:rPr>
              <a:t>3.1. </a:t>
            </a:r>
            <a:r>
              <a:rPr lang="en-US" sz="2200" dirty="0">
                <a:latin typeface="+mn-lt"/>
              </a:rPr>
              <a:t>Dissemination</a:t>
            </a:r>
          </a:p>
          <a:p>
            <a:pPr lvl="1"/>
            <a:r>
              <a:rPr lang="en-US" sz="2200" dirty="0">
                <a:solidFill>
                  <a:schemeClr val="accent4">
                    <a:lumMod val="75000"/>
                  </a:schemeClr>
                </a:solidFill>
                <a:latin typeface="+mn-lt"/>
              </a:rPr>
              <a:t>3.2. </a:t>
            </a:r>
            <a:r>
              <a:rPr lang="en-US" sz="2200" dirty="0">
                <a:latin typeface="+mn-lt"/>
              </a:rPr>
              <a:t>Calls for Tenders</a:t>
            </a:r>
          </a:p>
          <a:p>
            <a:pPr lvl="1"/>
            <a:r>
              <a:rPr lang="en-US" sz="2200" dirty="0">
                <a:solidFill>
                  <a:schemeClr val="accent4">
                    <a:lumMod val="75000"/>
                  </a:schemeClr>
                </a:solidFill>
                <a:latin typeface="+mn-lt"/>
              </a:rPr>
              <a:t>3.3. </a:t>
            </a:r>
            <a:r>
              <a:rPr lang="en-US" sz="2200" dirty="0">
                <a:latin typeface="+mn-lt"/>
              </a:rPr>
              <a:t>The selection of winning projects</a:t>
            </a:r>
          </a:p>
          <a:p>
            <a:pPr lvl="1"/>
            <a:r>
              <a:rPr lang="en-US" sz="2200" dirty="0">
                <a:solidFill>
                  <a:schemeClr val="accent4">
                    <a:lumMod val="75000"/>
                  </a:schemeClr>
                </a:solidFill>
                <a:latin typeface="+mn-lt"/>
              </a:rPr>
              <a:t>3.4. </a:t>
            </a:r>
            <a:r>
              <a:rPr lang="en-US" sz="2200" dirty="0">
                <a:latin typeface="+mn-lt"/>
              </a:rPr>
              <a:t>The Awarding Ceremony</a:t>
            </a:r>
          </a:p>
        </p:txBody>
      </p:sp>
    </p:spTree>
    <p:extLst>
      <p:ext uri="{BB962C8B-B14F-4D97-AF65-F5344CB8AC3E}">
        <p14:creationId xmlns:p14="http://schemas.microsoft.com/office/powerpoint/2010/main" xmlns="" val="1764585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Priorities</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67544" y="1340768"/>
            <a:ext cx="7571184" cy="4525963"/>
          </a:xfrm>
        </p:spPr>
        <p:txBody>
          <a:bodyPr>
            <a:normAutofit/>
          </a:bodyPr>
          <a:lstStyle/>
          <a:p>
            <a:pPr marL="0" lvl="1"/>
            <a:r>
              <a:rPr lang="en-US" sz="3200" b="1" dirty="0">
                <a:solidFill>
                  <a:schemeClr val="accent4">
                    <a:lumMod val="75000"/>
                  </a:schemeClr>
                </a:solidFill>
                <a:latin typeface="+mn-lt"/>
              </a:rPr>
              <a:t>Language learning based on the new </a:t>
            </a:r>
            <a:r>
              <a:rPr lang="en-US" sz="3200" b="1" dirty="0" smtClean="0">
                <a:solidFill>
                  <a:schemeClr val="accent4">
                    <a:lumMod val="75000"/>
                  </a:schemeClr>
                </a:solidFill>
                <a:latin typeface="+mn-lt"/>
              </a:rPr>
              <a:t>technologies</a:t>
            </a:r>
          </a:p>
          <a:p>
            <a:pPr marL="457200" lvl="2"/>
            <a:r>
              <a:rPr lang="en-US" sz="2100" dirty="0" smtClean="0">
                <a:latin typeface="+mn-lt"/>
              </a:rPr>
              <a:t>This </a:t>
            </a:r>
            <a:r>
              <a:rPr lang="en-US" sz="2100" dirty="0">
                <a:latin typeface="+mn-lt"/>
              </a:rPr>
              <a:t>innovative learning/teaching system should combine the inspiration and motivation of traditional classroom teaching and the flexibility of online or distance learning to create courses that are accessible and motivating for today's students, who develop their autonomy, interact by way of a computer with teachers "on the other side of the screen" and have fun while learning a foreign language.</a:t>
            </a:r>
            <a:endParaRPr lang="es-ES" sz="2100" dirty="0">
              <a:latin typeface="+mn-lt"/>
            </a:endParaRPr>
          </a:p>
          <a:p>
            <a:endParaRPr lang="es-ES" dirty="0">
              <a:latin typeface="+mn-lt"/>
            </a:endParaRPr>
          </a:p>
        </p:txBody>
      </p:sp>
    </p:spTree>
    <p:extLst>
      <p:ext uri="{BB962C8B-B14F-4D97-AF65-F5344CB8AC3E}">
        <p14:creationId xmlns:p14="http://schemas.microsoft.com/office/powerpoint/2010/main" xmlns="" val="3618539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Priorities</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57200" y="1600200"/>
            <a:ext cx="6635080" cy="4525963"/>
          </a:xfrm>
        </p:spPr>
        <p:txBody>
          <a:bodyPr>
            <a:normAutofit/>
          </a:bodyPr>
          <a:lstStyle/>
          <a:p>
            <a:r>
              <a:rPr lang="es-ES" b="1" dirty="0" err="1">
                <a:solidFill>
                  <a:schemeClr val="accent4">
                    <a:lumMod val="75000"/>
                  </a:schemeClr>
                </a:solidFill>
                <a:latin typeface="+mn-lt"/>
              </a:rPr>
              <a:t>Multilingual</a:t>
            </a:r>
            <a:r>
              <a:rPr lang="es-ES" b="1" dirty="0">
                <a:solidFill>
                  <a:schemeClr val="accent4">
                    <a:lumMod val="75000"/>
                  </a:schemeClr>
                </a:solidFill>
                <a:latin typeface="+mn-lt"/>
              </a:rPr>
              <a:t> </a:t>
            </a:r>
            <a:r>
              <a:rPr lang="es-ES" b="1" dirty="0" err="1" smtClean="0">
                <a:solidFill>
                  <a:schemeClr val="accent4">
                    <a:lumMod val="75000"/>
                  </a:schemeClr>
                </a:solidFill>
                <a:latin typeface="+mn-lt"/>
              </a:rPr>
              <a:t>Classrooms</a:t>
            </a:r>
            <a:endParaRPr lang="es-ES" b="1" dirty="0" smtClean="0">
              <a:solidFill>
                <a:schemeClr val="accent4">
                  <a:lumMod val="75000"/>
                </a:schemeClr>
              </a:solidFill>
              <a:latin typeface="+mn-lt"/>
            </a:endParaRPr>
          </a:p>
          <a:p>
            <a:pPr lvl="1"/>
            <a:r>
              <a:rPr lang="en-US" sz="2100" dirty="0">
                <a:latin typeface="+mn-lt"/>
              </a:rPr>
              <a:t>The racial and cultural map of European countries has changed in recent years. This change </a:t>
            </a:r>
            <a:r>
              <a:rPr lang="en-US" sz="2100" dirty="0" smtClean="0">
                <a:latin typeface="+mn-lt"/>
              </a:rPr>
              <a:t>is especially </a:t>
            </a:r>
            <a:r>
              <a:rPr lang="en-US" sz="2100" dirty="0">
                <a:latin typeface="+mn-lt"/>
              </a:rPr>
              <a:t>evident in Spain, a country unaccustomed to immigration. The educational community </a:t>
            </a:r>
            <a:r>
              <a:rPr lang="en-US" sz="2100" dirty="0" smtClean="0">
                <a:latin typeface="+mn-lt"/>
              </a:rPr>
              <a:t>has been </a:t>
            </a:r>
            <a:r>
              <a:rPr lang="en-US" sz="2100" dirty="0">
                <a:latin typeface="+mn-lt"/>
              </a:rPr>
              <a:t>one of the most affected by these changes. Thus, the incidence of multilingual classrooms is increasing continuously</a:t>
            </a:r>
            <a:endParaRPr lang="es-ES" sz="2100" b="1" dirty="0">
              <a:latin typeface="+mn-lt"/>
            </a:endParaRPr>
          </a:p>
        </p:txBody>
      </p:sp>
    </p:spTree>
    <p:extLst>
      <p:ext uri="{BB962C8B-B14F-4D97-AF65-F5344CB8AC3E}">
        <p14:creationId xmlns:p14="http://schemas.microsoft.com/office/powerpoint/2010/main" xmlns="" val="2646807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Priorities</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57200" y="1268760"/>
            <a:ext cx="7787208" cy="4525963"/>
          </a:xfrm>
        </p:spPr>
        <p:txBody>
          <a:bodyPr>
            <a:normAutofit fontScale="92500" lnSpcReduction="20000"/>
          </a:bodyPr>
          <a:lstStyle/>
          <a:p>
            <a:r>
              <a:rPr lang="en-US" sz="3500" b="1" dirty="0">
                <a:solidFill>
                  <a:schemeClr val="accent4">
                    <a:lumMod val="75000"/>
                  </a:schemeClr>
                </a:solidFill>
                <a:latin typeface="+mn-lt"/>
              </a:rPr>
              <a:t>Immersion programs and Language and Culture Bilingual </a:t>
            </a:r>
            <a:r>
              <a:rPr lang="en-US" sz="3500" b="1" dirty="0" smtClean="0">
                <a:solidFill>
                  <a:schemeClr val="accent4">
                    <a:lumMod val="75000"/>
                  </a:schemeClr>
                </a:solidFill>
                <a:latin typeface="+mn-lt"/>
              </a:rPr>
              <a:t>Sections</a:t>
            </a:r>
          </a:p>
          <a:p>
            <a:pPr lvl="1"/>
            <a:r>
              <a:rPr lang="en-US" sz="2300" dirty="0">
                <a:latin typeface="+mn-lt"/>
              </a:rPr>
              <a:t>Although they may have different forms, some of the winning initiatives could include:</a:t>
            </a:r>
          </a:p>
          <a:p>
            <a:pPr marL="971550" lvl="1" indent="-514350">
              <a:buFont typeface="+mj-lt"/>
              <a:buAutoNum type="alphaLcParenR"/>
            </a:pPr>
            <a:r>
              <a:rPr lang="en-US" sz="2300" dirty="0" smtClean="0">
                <a:latin typeface="+mn-lt"/>
              </a:rPr>
              <a:t>Language </a:t>
            </a:r>
            <a:r>
              <a:rPr lang="en-US" sz="2300" dirty="0">
                <a:latin typeface="+mn-lt"/>
              </a:rPr>
              <a:t>learning courses where participants who wish to learn a foreign language (students) </a:t>
            </a:r>
            <a:r>
              <a:rPr lang="en-US" sz="2300" dirty="0" smtClean="0">
                <a:latin typeface="+mn-lt"/>
              </a:rPr>
              <a:t>live together </a:t>
            </a:r>
            <a:r>
              <a:rPr lang="en-US" sz="2300" dirty="0">
                <a:latin typeface="+mn-lt"/>
              </a:rPr>
              <a:t>for a period of time with native-speaking volunteers who want to learn their language. </a:t>
            </a:r>
            <a:r>
              <a:rPr lang="en-US" sz="2300" dirty="0" smtClean="0">
                <a:latin typeface="+mn-lt"/>
              </a:rPr>
              <a:t>During this </a:t>
            </a:r>
            <a:r>
              <a:rPr lang="en-US" sz="2300" dirty="0">
                <a:latin typeface="+mn-lt"/>
              </a:rPr>
              <a:t>coexistence, students participate in joint activities aimed at improving their communication skills.</a:t>
            </a:r>
          </a:p>
          <a:p>
            <a:pPr marL="971550" lvl="1" indent="-514350">
              <a:buFont typeface="+mj-lt"/>
              <a:buAutoNum type="alphaLcParenR"/>
            </a:pPr>
            <a:r>
              <a:rPr lang="en-US" sz="2300" dirty="0" smtClean="0">
                <a:latin typeface="+mn-lt"/>
              </a:rPr>
              <a:t>Kindergartens</a:t>
            </a:r>
            <a:r>
              <a:rPr lang="en-US" sz="2300" dirty="0">
                <a:latin typeface="+mn-lt"/>
              </a:rPr>
              <a:t>, Primary and Secondary schools who teach at least two subjects or areas in a </a:t>
            </a:r>
            <a:r>
              <a:rPr lang="en-US" sz="2300" dirty="0" smtClean="0">
                <a:latin typeface="+mn-lt"/>
              </a:rPr>
              <a:t>foreign language</a:t>
            </a:r>
            <a:r>
              <a:rPr lang="en-US" sz="2300" dirty="0">
                <a:latin typeface="+mn-lt"/>
              </a:rPr>
              <a:t>. In our region, the bilingual sections are English, French and Portuguese</a:t>
            </a:r>
            <a:r>
              <a:rPr lang="en-US" sz="2300" dirty="0" smtClean="0">
                <a:latin typeface="+mn-lt"/>
              </a:rPr>
              <a:t>.</a:t>
            </a:r>
            <a:endParaRPr lang="en-US" sz="2300" dirty="0">
              <a:latin typeface="+mn-lt"/>
            </a:endParaRPr>
          </a:p>
        </p:txBody>
      </p:sp>
    </p:spTree>
    <p:extLst>
      <p:ext uri="{BB962C8B-B14F-4D97-AF65-F5344CB8AC3E}">
        <p14:creationId xmlns:p14="http://schemas.microsoft.com/office/powerpoint/2010/main" xmlns="" val="3081278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n-US" dirty="0">
                <a:solidFill>
                  <a:schemeClr val="accent4">
                    <a:lumMod val="75000"/>
                  </a:schemeClr>
                </a:solidFill>
                <a:latin typeface="+mn-lt"/>
              </a:rPr>
              <a:t>Award of the European Language Label</a:t>
            </a:r>
            <a:endParaRPr lang="es-ES" dirty="0">
              <a:solidFill>
                <a:schemeClr val="accent4">
                  <a:lumMod val="75000"/>
                </a:schemeClr>
              </a:solidFill>
              <a:latin typeface="+mn-lt"/>
            </a:endParaRPr>
          </a:p>
        </p:txBody>
      </p:sp>
      <p:sp>
        <p:nvSpPr>
          <p:cNvPr id="3" name="2 Marcador de contenido"/>
          <p:cNvSpPr>
            <a:spLocks noGrp="1"/>
          </p:cNvSpPr>
          <p:nvPr>
            <p:ph idx="1"/>
          </p:nvPr>
        </p:nvSpPr>
        <p:spPr/>
        <p:txBody>
          <a:bodyPr>
            <a:normAutofit/>
          </a:bodyPr>
          <a:lstStyle/>
          <a:p>
            <a:r>
              <a:rPr lang="en-US" sz="2100" dirty="0">
                <a:latin typeface="+mn-lt"/>
              </a:rPr>
              <a:t>Since the beginning of the European Language Label a common feature of every edition of the initiative has been the improvement of language learning, bringing Europe closer together through </a:t>
            </a:r>
            <a:r>
              <a:rPr lang="en-US" sz="2100" dirty="0" smtClean="0">
                <a:latin typeface="+mn-lt"/>
              </a:rPr>
              <a:t>increasing understanding </a:t>
            </a:r>
            <a:r>
              <a:rPr lang="en-US" sz="2100" dirty="0">
                <a:latin typeface="+mn-lt"/>
              </a:rPr>
              <a:t>the diversity of languages and cultures among and within member states.</a:t>
            </a:r>
            <a:endParaRPr lang="es-ES" sz="2100" dirty="0">
              <a:latin typeface="+mn-lt"/>
            </a:endParaRPr>
          </a:p>
          <a:p>
            <a:r>
              <a:rPr lang="en-US" sz="2100" dirty="0">
                <a:latin typeface="+mn-lt"/>
              </a:rPr>
              <a:t>In Spain winning initiatives are from 1999 to the present are available </a:t>
            </a:r>
            <a:r>
              <a:rPr lang="en-US" sz="2100" dirty="0" smtClean="0">
                <a:latin typeface="+mn-lt"/>
              </a:rPr>
              <a:t>at </a:t>
            </a:r>
            <a:r>
              <a:rPr lang="en-US" sz="2100" dirty="0" smtClean="0">
                <a:solidFill>
                  <a:srgbClr val="FF0000"/>
                </a:solidFill>
                <a:latin typeface="+mn-lt"/>
                <a:hlinkClick r:id="rId2"/>
              </a:rPr>
              <a:t>www.oepee.es/oapee/inicio/sello-europeo/historico-premiados0.html</a:t>
            </a:r>
            <a:endParaRPr lang="en-US" sz="2100" dirty="0" smtClean="0">
              <a:solidFill>
                <a:srgbClr val="FF0000"/>
              </a:solidFill>
              <a:latin typeface="+mn-lt"/>
            </a:endParaRPr>
          </a:p>
          <a:p>
            <a:endParaRPr lang="en-US" sz="2100" dirty="0" smtClean="0">
              <a:solidFill>
                <a:srgbClr val="FF0000"/>
              </a:solidFill>
              <a:latin typeface="+mn-lt"/>
            </a:endParaRPr>
          </a:p>
          <a:p>
            <a:r>
              <a:rPr lang="en-US" sz="2100" dirty="0" smtClean="0">
                <a:latin typeface="+mn-lt"/>
              </a:rPr>
              <a:t>The analysis of these initiatives provides an overview of the priorities taken into account when each European Language Label was awarded.</a:t>
            </a:r>
            <a:endParaRPr lang="es-ES" sz="2100" dirty="0" smtClean="0">
              <a:latin typeface="+mn-lt"/>
            </a:endParaRPr>
          </a:p>
          <a:p>
            <a:endParaRPr lang="es-ES" sz="2100" dirty="0">
              <a:latin typeface="+mn-lt"/>
            </a:endParaRPr>
          </a:p>
        </p:txBody>
      </p:sp>
    </p:spTree>
    <p:extLst>
      <p:ext uri="{BB962C8B-B14F-4D97-AF65-F5344CB8AC3E}">
        <p14:creationId xmlns:p14="http://schemas.microsoft.com/office/powerpoint/2010/main" xmlns="" val="1505362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n-US" dirty="0">
                <a:solidFill>
                  <a:schemeClr val="accent4">
                    <a:lumMod val="75000"/>
                  </a:schemeClr>
                </a:solidFill>
                <a:latin typeface="+mn-lt"/>
              </a:rPr>
              <a:t>Award of the European Language Label</a:t>
            </a:r>
            <a:endParaRPr lang="es-ES" dirty="0">
              <a:solidFill>
                <a:schemeClr val="accent4">
                  <a:lumMod val="75000"/>
                </a:schemeClr>
              </a:solidFill>
              <a:latin typeface="+mn-lt"/>
            </a:endParaRPr>
          </a:p>
        </p:txBody>
      </p:sp>
      <p:sp>
        <p:nvSpPr>
          <p:cNvPr id="3" name="2 Marcador de contenido"/>
          <p:cNvSpPr>
            <a:spLocks noGrp="1"/>
          </p:cNvSpPr>
          <p:nvPr>
            <p:ph sz="half" idx="1"/>
          </p:nvPr>
        </p:nvSpPr>
        <p:spPr>
          <a:xfrm>
            <a:off x="457200" y="1600200"/>
            <a:ext cx="4186808" cy="4525963"/>
          </a:xfrm>
        </p:spPr>
        <p:txBody>
          <a:bodyPr/>
          <a:lstStyle/>
          <a:p>
            <a:r>
              <a:rPr lang="en-US" sz="2400" dirty="0">
                <a:solidFill>
                  <a:schemeClr val="accent4">
                    <a:lumMod val="75000"/>
                  </a:schemeClr>
                </a:solidFill>
                <a:latin typeface="+mn-lt"/>
              </a:rPr>
              <a:t>Through historical analysis of the granting of this award we can make the following observations:</a:t>
            </a:r>
            <a:endParaRPr lang="es-ES" sz="2400" dirty="0">
              <a:solidFill>
                <a:schemeClr val="accent4">
                  <a:lumMod val="75000"/>
                </a:schemeClr>
              </a:solidFill>
              <a:latin typeface="+mn-lt"/>
            </a:endParaRPr>
          </a:p>
          <a:p>
            <a:endParaRPr lang="es-ES" dirty="0">
              <a:latin typeface="+mn-lt"/>
            </a:endParaRPr>
          </a:p>
        </p:txBody>
      </p:sp>
      <p:pic>
        <p:nvPicPr>
          <p:cNvPr id="7" name="6 Marcador de contenido"/>
          <p:cNvPicPr>
            <a:picLocks noGrp="1"/>
          </p:cNvPicPr>
          <p:nvPr>
            <p:ph sz="half" idx="2"/>
          </p:nvPr>
        </p:nvPicPr>
        <p:blipFill>
          <a:blip r:embed="rId2" cstate="print"/>
          <a:srcRect/>
          <a:stretch>
            <a:fillRect/>
          </a:stretch>
        </p:blipFill>
        <p:spPr bwMode="auto">
          <a:xfrm>
            <a:off x="4860032" y="1412776"/>
            <a:ext cx="4038600" cy="2383435"/>
          </a:xfrm>
          <a:prstGeom prst="rect">
            <a:avLst/>
          </a:prstGeom>
          <a:noFill/>
          <a:effectLst>
            <a:outerShdw blurRad="50800" dist="38100" dir="2700000" algn="tl" rotWithShape="0">
              <a:prstClr val="black">
                <a:alpha val="40000"/>
              </a:prstClr>
            </a:outerShdw>
          </a:effectLst>
        </p:spPr>
      </p:pic>
      <p:pic>
        <p:nvPicPr>
          <p:cNvPr id="8" name="image01.png"/>
          <p:cNvPicPr/>
          <p:nvPr/>
        </p:nvPicPr>
        <p:blipFill>
          <a:blip r:embed="rId3" cstate="print"/>
          <a:stretch>
            <a:fillRect/>
          </a:stretch>
        </p:blipFill>
        <p:spPr>
          <a:xfrm>
            <a:off x="251520" y="3140968"/>
            <a:ext cx="4464496" cy="27363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422085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n-US" dirty="0">
                <a:solidFill>
                  <a:schemeClr val="accent4">
                    <a:lumMod val="75000"/>
                  </a:schemeClr>
                </a:solidFill>
                <a:latin typeface="+mn-lt"/>
              </a:rPr>
              <a:t>Award of the European Language Label</a:t>
            </a:r>
            <a:endParaRPr lang="es-ES" dirty="0">
              <a:solidFill>
                <a:schemeClr val="accent4">
                  <a:lumMod val="75000"/>
                </a:schemeClr>
              </a:solidFill>
              <a:latin typeface="+mn-lt"/>
            </a:endParaRPr>
          </a:p>
        </p:txBody>
      </p:sp>
      <p:pic>
        <p:nvPicPr>
          <p:cNvPr id="4" name="3 Marcador de contenido"/>
          <p:cNvPicPr>
            <a:picLocks noGrp="1"/>
          </p:cNvPicPr>
          <p:nvPr>
            <p:ph idx="1"/>
          </p:nvPr>
        </p:nvPicPr>
        <p:blipFill>
          <a:blip r:embed="rId2" cstate="print"/>
          <a:srcRect/>
          <a:stretch>
            <a:fillRect/>
          </a:stretch>
        </p:blipFill>
        <p:spPr bwMode="auto">
          <a:xfrm>
            <a:off x="1023820" y="1869616"/>
            <a:ext cx="7096359" cy="3987130"/>
          </a:xfrm>
          <a:prstGeom prst="rect">
            <a:avLst/>
          </a:prstGeom>
          <a:noFill/>
        </p:spPr>
      </p:pic>
    </p:spTree>
    <p:extLst>
      <p:ext uri="{BB962C8B-B14F-4D97-AF65-F5344CB8AC3E}">
        <p14:creationId xmlns:p14="http://schemas.microsoft.com/office/powerpoint/2010/main" xmlns="" val="5980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n-US" dirty="0">
                <a:solidFill>
                  <a:schemeClr val="accent4">
                    <a:lumMod val="75000"/>
                  </a:schemeClr>
                </a:solidFill>
                <a:latin typeface="+mn-lt"/>
              </a:rPr>
              <a:t>Award of the European Language Label</a:t>
            </a:r>
            <a:endParaRPr lang="es-ES" dirty="0">
              <a:solidFill>
                <a:schemeClr val="accent4">
                  <a:lumMod val="75000"/>
                </a:schemeClr>
              </a:solidFill>
              <a:latin typeface="+mn-lt"/>
            </a:endParaRPr>
          </a:p>
        </p:txBody>
      </p:sp>
      <p:pic>
        <p:nvPicPr>
          <p:cNvPr id="4" name="3 Marcador de contenido"/>
          <p:cNvPicPr>
            <a:picLocks noGrp="1"/>
          </p:cNvPicPr>
          <p:nvPr>
            <p:ph idx="1"/>
          </p:nvPr>
        </p:nvPicPr>
        <p:blipFill>
          <a:blip r:embed="rId2" cstate="print"/>
          <a:srcRect/>
          <a:stretch>
            <a:fillRect/>
          </a:stretch>
        </p:blipFill>
        <p:spPr bwMode="auto">
          <a:xfrm>
            <a:off x="457200" y="2048194"/>
            <a:ext cx="8229600" cy="3629975"/>
          </a:xfrm>
          <a:prstGeom prst="rect">
            <a:avLst/>
          </a:prstGeom>
          <a:noFill/>
        </p:spPr>
      </p:pic>
    </p:spTree>
    <p:extLst>
      <p:ext uri="{BB962C8B-B14F-4D97-AF65-F5344CB8AC3E}">
        <p14:creationId xmlns:p14="http://schemas.microsoft.com/office/powerpoint/2010/main" xmlns="" val="1423061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n-US" dirty="0">
                <a:solidFill>
                  <a:schemeClr val="accent4">
                    <a:lumMod val="75000"/>
                  </a:schemeClr>
                </a:solidFill>
                <a:latin typeface="+mn-lt"/>
              </a:rPr>
              <a:t>Award of the European Language Label</a:t>
            </a:r>
            <a:endParaRPr lang="es-ES" dirty="0">
              <a:solidFill>
                <a:schemeClr val="accent4">
                  <a:lumMod val="75000"/>
                </a:schemeClr>
              </a:solidFill>
              <a:latin typeface="+mn-lt"/>
            </a:endParaRPr>
          </a:p>
        </p:txBody>
      </p:sp>
      <p:pic>
        <p:nvPicPr>
          <p:cNvPr id="4" name="3 Marcador de contenido"/>
          <p:cNvPicPr>
            <a:picLocks noGrp="1"/>
          </p:cNvPicPr>
          <p:nvPr>
            <p:ph idx="1"/>
          </p:nvPr>
        </p:nvPicPr>
        <p:blipFill>
          <a:blip r:embed="rId2" cstate="print"/>
          <a:srcRect/>
          <a:stretch>
            <a:fillRect/>
          </a:stretch>
        </p:blipFill>
        <p:spPr bwMode="auto">
          <a:xfrm>
            <a:off x="645835" y="1997644"/>
            <a:ext cx="7852329" cy="3731075"/>
          </a:xfrm>
          <a:prstGeom prst="rect">
            <a:avLst/>
          </a:prstGeom>
          <a:noFill/>
        </p:spPr>
      </p:pic>
    </p:spTree>
    <p:extLst>
      <p:ext uri="{BB962C8B-B14F-4D97-AF65-F5344CB8AC3E}">
        <p14:creationId xmlns:p14="http://schemas.microsoft.com/office/powerpoint/2010/main" xmlns="" val="3075552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Evaluation</a:t>
            </a:r>
            <a:r>
              <a:rPr lang="es-ES" dirty="0">
                <a:solidFill>
                  <a:schemeClr val="accent4">
                    <a:lumMod val="75000"/>
                  </a:schemeClr>
                </a:solidFill>
                <a:latin typeface="+mn-lt"/>
              </a:rPr>
              <a:t> and </a:t>
            </a:r>
            <a:r>
              <a:rPr lang="es-ES" dirty="0" err="1">
                <a:solidFill>
                  <a:schemeClr val="accent4">
                    <a:lumMod val="75000"/>
                  </a:schemeClr>
                </a:solidFill>
                <a:latin typeface="+mn-lt"/>
              </a:rPr>
              <a:t>Follow</a:t>
            </a:r>
            <a:r>
              <a:rPr lang="es-ES" dirty="0">
                <a:solidFill>
                  <a:schemeClr val="accent4">
                    <a:lumMod val="75000"/>
                  </a:schemeClr>
                </a:solidFill>
                <a:latin typeface="+mn-lt"/>
              </a:rPr>
              <a:t>-up</a:t>
            </a:r>
          </a:p>
        </p:txBody>
      </p:sp>
      <p:sp>
        <p:nvSpPr>
          <p:cNvPr id="3" name="2 Marcador de contenido"/>
          <p:cNvSpPr>
            <a:spLocks noGrp="1"/>
          </p:cNvSpPr>
          <p:nvPr>
            <p:ph idx="1"/>
          </p:nvPr>
        </p:nvSpPr>
        <p:spPr/>
        <p:txBody>
          <a:bodyPr>
            <a:normAutofit/>
          </a:bodyPr>
          <a:lstStyle/>
          <a:p>
            <a:r>
              <a:rPr lang="en-US" sz="2300" dirty="0">
                <a:latin typeface="+mn-lt"/>
              </a:rPr>
              <a:t>The first step taken was the analysis of all awards granted in Spain and Portugal over the last 10 </a:t>
            </a:r>
            <a:r>
              <a:rPr lang="en-US" sz="2300" dirty="0" smtClean="0">
                <a:latin typeface="+mn-lt"/>
              </a:rPr>
              <a:t>years</a:t>
            </a:r>
            <a:r>
              <a:rPr lang="es-ES" sz="2300" dirty="0" smtClean="0">
                <a:latin typeface="+mn-lt"/>
              </a:rPr>
              <a:t> </a:t>
            </a:r>
            <a:r>
              <a:rPr lang="en-US" sz="2300" dirty="0">
                <a:latin typeface="+mn-lt"/>
              </a:rPr>
              <a:t>(2011-1999). This first </a:t>
            </a:r>
            <a:r>
              <a:rPr lang="en-US" sz="2300" dirty="0" smtClean="0">
                <a:latin typeface="+mn-lt"/>
              </a:rPr>
              <a:t>step </a:t>
            </a:r>
            <a:r>
              <a:rPr lang="en-US" sz="2300" dirty="0">
                <a:latin typeface="+mn-lt"/>
              </a:rPr>
              <a:t>was </a:t>
            </a:r>
            <a:r>
              <a:rPr lang="en-US" sz="2300" dirty="0" smtClean="0">
                <a:latin typeface="+mn-lt"/>
              </a:rPr>
              <a:t>called:</a:t>
            </a:r>
          </a:p>
          <a:p>
            <a:pPr marL="514350" indent="-514350">
              <a:buFont typeface="+mj-lt"/>
              <a:buAutoNum type="arabicPeriod"/>
            </a:pPr>
            <a:r>
              <a:rPr lang="en-US" sz="2300" dirty="0">
                <a:latin typeface="+mn-lt"/>
              </a:rPr>
              <a:t>Project NELLIP WP1 - Case </a:t>
            </a:r>
            <a:r>
              <a:rPr lang="en-US" sz="2300" dirty="0" smtClean="0">
                <a:latin typeface="+mn-lt"/>
              </a:rPr>
              <a:t>Studies</a:t>
            </a:r>
          </a:p>
          <a:p>
            <a:pPr lvl="1"/>
            <a:r>
              <a:rPr lang="en-US" sz="2300" dirty="0">
                <a:latin typeface="+mn-lt"/>
              </a:rPr>
              <a:t>This is followed by a series of guidelines:</a:t>
            </a:r>
          </a:p>
          <a:p>
            <a:pPr lvl="1"/>
            <a:r>
              <a:rPr lang="en-US" sz="2300" dirty="0">
                <a:latin typeface="+mn-lt"/>
                <a:hlinkClick r:id="rId2"/>
              </a:rPr>
              <a:t>http://</a:t>
            </a:r>
            <a:r>
              <a:rPr lang="en-US" sz="2300" dirty="0" smtClean="0">
                <a:latin typeface="+mn-lt"/>
                <a:hlinkClick r:id="rId2"/>
              </a:rPr>
              <a:t>www.oapee.es/oapee/inicio/iniciativas/sello-europeo/historico-premiados0.html</a:t>
            </a:r>
            <a:endParaRPr lang="en-US" sz="2300" dirty="0" smtClean="0">
              <a:latin typeface="+mn-lt"/>
            </a:endParaRPr>
          </a:p>
          <a:p>
            <a:endParaRPr lang="en-US" sz="2300" dirty="0" smtClean="0">
              <a:latin typeface="+mn-lt"/>
            </a:endParaRPr>
          </a:p>
          <a:p>
            <a:r>
              <a:rPr lang="en-US" sz="2300" dirty="0" smtClean="0">
                <a:latin typeface="+mn-lt"/>
              </a:rPr>
              <a:t>In </a:t>
            </a:r>
            <a:r>
              <a:rPr lang="en-US" sz="2300" dirty="0">
                <a:latin typeface="+mn-lt"/>
              </a:rPr>
              <a:t>the first analysis we selected 25 initiatives. Each group member selected between 2 and 5 initiatives.</a:t>
            </a:r>
          </a:p>
          <a:p>
            <a:pPr lvl="1"/>
            <a:endParaRPr lang="es-ES" dirty="0"/>
          </a:p>
        </p:txBody>
      </p:sp>
    </p:spTree>
    <p:extLst>
      <p:ext uri="{BB962C8B-B14F-4D97-AF65-F5344CB8AC3E}">
        <p14:creationId xmlns:p14="http://schemas.microsoft.com/office/powerpoint/2010/main" xmlns="" val="31695235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Evaluation</a:t>
            </a:r>
            <a:r>
              <a:rPr lang="es-ES" dirty="0">
                <a:solidFill>
                  <a:schemeClr val="accent4">
                    <a:lumMod val="75000"/>
                  </a:schemeClr>
                </a:solidFill>
                <a:latin typeface="+mn-lt"/>
              </a:rPr>
              <a:t> and </a:t>
            </a:r>
            <a:r>
              <a:rPr lang="es-ES" dirty="0" err="1">
                <a:solidFill>
                  <a:schemeClr val="accent4">
                    <a:lumMod val="75000"/>
                  </a:schemeClr>
                </a:solidFill>
                <a:latin typeface="+mn-lt"/>
              </a:rPr>
              <a:t>Follow</a:t>
            </a:r>
            <a:r>
              <a:rPr lang="es-ES" dirty="0">
                <a:solidFill>
                  <a:schemeClr val="accent4">
                    <a:lumMod val="75000"/>
                  </a:schemeClr>
                </a:solidFill>
                <a:latin typeface="+mn-lt"/>
              </a:rPr>
              <a:t>-up</a:t>
            </a:r>
          </a:p>
        </p:txBody>
      </p:sp>
      <p:sp>
        <p:nvSpPr>
          <p:cNvPr id="3" name="2 Marcador de contenido"/>
          <p:cNvSpPr>
            <a:spLocks noGrp="1"/>
          </p:cNvSpPr>
          <p:nvPr>
            <p:ph idx="1"/>
          </p:nvPr>
        </p:nvSpPr>
        <p:spPr/>
        <p:txBody>
          <a:bodyPr>
            <a:normAutofit/>
          </a:bodyPr>
          <a:lstStyle/>
          <a:p>
            <a:r>
              <a:rPr lang="en-US" sz="2100" dirty="0">
                <a:latin typeface="+mn-lt"/>
              </a:rPr>
              <a:t>All the information collected was recorded in a document called </a:t>
            </a:r>
            <a:r>
              <a:rPr lang="en-US" sz="2100" b="1" dirty="0">
                <a:solidFill>
                  <a:schemeClr val="accent4">
                    <a:lumMod val="75000"/>
                  </a:schemeClr>
                </a:solidFill>
                <a:latin typeface="+mn-lt"/>
              </a:rPr>
              <a:t>"European Label: basic </a:t>
            </a:r>
            <a:r>
              <a:rPr lang="en-US" sz="2100" b="1" dirty="0" smtClean="0">
                <a:solidFill>
                  <a:schemeClr val="accent4">
                    <a:lumMod val="75000"/>
                  </a:schemeClr>
                </a:solidFill>
                <a:latin typeface="+mn-lt"/>
              </a:rPr>
              <a:t>information“</a:t>
            </a:r>
            <a:r>
              <a:rPr lang="en-US" sz="2100" dirty="0" smtClean="0">
                <a:solidFill>
                  <a:schemeClr val="accent4">
                    <a:lumMod val="75000"/>
                  </a:schemeClr>
                </a:solidFill>
                <a:latin typeface="+mn-lt"/>
              </a:rPr>
              <a:t> </a:t>
            </a:r>
            <a:r>
              <a:rPr lang="en-US" sz="2100" dirty="0" smtClean="0">
                <a:latin typeface="+mn-lt"/>
              </a:rPr>
              <a:t>which </a:t>
            </a:r>
            <a:r>
              <a:rPr lang="en-US" sz="2100" dirty="0">
                <a:latin typeface="+mn-lt"/>
              </a:rPr>
              <a:t>allowed categorization and cataloging of the selected projects. In this first selection 12 </a:t>
            </a:r>
            <a:r>
              <a:rPr lang="en-US" sz="2100" dirty="0" smtClean="0">
                <a:latin typeface="+mn-lt"/>
              </a:rPr>
              <a:t>initiatives were </a:t>
            </a:r>
            <a:r>
              <a:rPr lang="en-US" sz="2100" dirty="0">
                <a:latin typeface="+mn-lt"/>
              </a:rPr>
              <a:t>categorized by country and are available via the following </a:t>
            </a:r>
            <a:r>
              <a:rPr lang="en-US" sz="2100" dirty="0" smtClean="0">
                <a:latin typeface="+mn-lt"/>
              </a:rPr>
              <a:t>link: </a:t>
            </a:r>
            <a:r>
              <a:rPr lang="en-US" sz="2100" dirty="0" smtClean="0">
                <a:latin typeface="+mn-lt"/>
                <a:hlinkClick r:id="rId2"/>
              </a:rPr>
              <a:t>http</a:t>
            </a:r>
            <a:r>
              <a:rPr lang="en-US" sz="2100" dirty="0">
                <a:latin typeface="+mn-lt"/>
                <a:hlinkClick r:id="rId2"/>
              </a:rPr>
              <a:t>://</a:t>
            </a:r>
            <a:r>
              <a:rPr lang="en-US" sz="2100" dirty="0" smtClean="0">
                <a:latin typeface="+mn-lt"/>
                <a:hlinkClick r:id="rId2"/>
              </a:rPr>
              <a:t>nellip.pixel-online.org/CS_lista.php</a:t>
            </a:r>
            <a:endParaRPr lang="en-US" sz="2100" dirty="0" smtClean="0">
              <a:latin typeface="+mn-lt"/>
            </a:endParaRPr>
          </a:p>
          <a:p>
            <a:endParaRPr lang="es-ES" sz="2100" dirty="0">
              <a:latin typeface="+mn-lt"/>
            </a:endParaRPr>
          </a:p>
          <a:p>
            <a:r>
              <a:rPr lang="en-US" sz="2100" dirty="0">
                <a:latin typeface="+mn-lt"/>
              </a:rPr>
              <a:t>After this initial selection four of the best initiatives were selected. To do so the co-coordinators of each of the 25 projects were contacted and interviewed. In addition to the interview, the level of coverage of each project in the press and scientific papers was also taken into account.</a:t>
            </a:r>
            <a:endParaRPr lang="es-ES" sz="2100" dirty="0">
              <a:latin typeface="+mn-lt"/>
            </a:endParaRPr>
          </a:p>
          <a:p>
            <a:endParaRPr lang="es-ES" sz="2100" dirty="0">
              <a:latin typeface="+mn-lt"/>
            </a:endParaRPr>
          </a:p>
        </p:txBody>
      </p:sp>
    </p:spTree>
    <p:extLst>
      <p:ext uri="{BB962C8B-B14F-4D97-AF65-F5344CB8AC3E}">
        <p14:creationId xmlns:p14="http://schemas.microsoft.com/office/powerpoint/2010/main" xmlns="" val="1721797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8229600" cy="5733256"/>
          </a:xfrm>
        </p:spPr>
        <p:txBody>
          <a:bodyPr>
            <a:noAutofit/>
          </a:bodyPr>
          <a:lstStyle/>
          <a:p>
            <a:r>
              <a:rPr lang="en-US" sz="2200" b="1" dirty="0" smtClean="0">
                <a:solidFill>
                  <a:schemeClr val="accent4">
                    <a:lumMod val="75000"/>
                  </a:schemeClr>
                </a:solidFill>
                <a:latin typeface="+mn-lt"/>
              </a:rPr>
              <a:t>4</a:t>
            </a:r>
            <a:r>
              <a:rPr lang="en-US" sz="2200" dirty="0" smtClean="0">
                <a:latin typeface="+mn-lt"/>
              </a:rPr>
              <a:t> </a:t>
            </a:r>
            <a:r>
              <a:rPr lang="en-US" sz="2200" b="1" dirty="0" smtClean="0">
                <a:solidFill>
                  <a:schemeClr val="accent4">
                    <a:lumMod val="75000"/>
                  </a:schemeClr>
                </a:solidFill>
                <a:latin typeface="+mn-lt"/>
              </a:rPr>
              <a:t>Priorities</a:t>
            </a:r>
          </a:p>
          <a:p>
            <a:pPr lvl="1"/>
            <a:r>
              <a:rPr lang="en-US" sz="2200" dirty="0" smtClean="0">
                <a:solidFill>
                  <a:schemeClr val="accent4">
                    <a:lumMod val="75000"/>
                  </a:schemeClr>
                </a:solidFill>
                <a:latin typeface="+mn-lt"/>
              </a:rPr>
              <a:t>4.1. </a:t>
            </a:r>
            <a:r>
              <a:rPr lang="en-US" sz="2200" dirty="0" smtClean="0">
                <a:latin typeface="+mn-lt"/>
              </a:rPr>
              <a:t>Language </a:t>
            </a:r>
            <a:r>
              <a:rPr lang="en-US" sz="2200" dirty="0">
                <a:latin typeface="+mn-lt"/>
              </a:rPr>
              <a:t>learning based on the new technologies</a:t>
            </a:r>
          </a:p>
          <a:p>
            <a:pPr lvl="1"/>
            <a:r>
              <a:rPr lang="en-US" sz="2200" dirty="0" smtClean="0">
                <a:solidFill>
                  <a:schemeClr val="accent4">
                    <a:lumMod val="75000"/>
                  </a:schemeClr>
                </a:solidFill>
                <a:latin typeface="+mn-lt"/>
              </a:rPr>
              <a:t>4.2. </a:t>
            </a:r>
            <a:r>
              <a:rPr lang="en-US" sz="2200" dirty="0" smtClean="0">
                <a:latin typeface="+mn-lt"/>
              </a:rPr>
              <a:t>Multilingual </a:t>
            </a:r>
            <a:r>
              <a:rPr lang="en-US" sz="2200" dirty="0">
                <a:latin typeface="+mn-lt"/>
              </a:rPr>
              <a:t>Classrooms</a:t>
            </a:r>
          </a:p>
          <a:p>
            <a:pPr lvl="1"/>
            <a:r>
              <a:rPr lang="en-US" sz="2200" dirty="0" smtClean="0">
                <a:solidFill>
                  <a:schemeClr val="accent4">
                    <a:lumMod val="75000"/>
                  </a:schemeClr>
                </a:solidFill>
                <a:latin typeface="+mn-lt"/>
              </a:rPr>
              <a:t>4.3. </a:t>
            </a:r>
            <a:r>
              <a:rPr lang="en-US" sz="2200" dirty="0" smtClean="0">
                <a:latin typeface="+mn-lt"/>
              </a:rPr>
              <a:t>Immersion </a:t>
            </a:r>
            <a:r>
              <a:rPr lang="en-US" sz="2200" dirty="0">
                <a:latin typeface="+mn-lt"/>
              </a:rPr>
              <a:t>programs and Language and Culture Bilingual Sections</a:t>
            </a:r>
          </a:p>
          <a:p>
            <a:r>
              <a:rPr lang="en-US" sz="2200" b="1" dirty="0" smtClean="0">
                <a:solidFill>
                  <a:schemeClr val="accent4">
                    <a:lumMod val="75000"/>
                  </a:schemeClr>
                </a:solidFill>
                <a:latin typeface="+mn-lt"/>
              </a:rPr>
              <a:t>5 Awarding the European Language Label</a:t>
            </a:r>
          </a:p>
          <a:p>
            <a:r>
              <a:rPr lang="en-US" sz="2200" b="1" dirty="0" smtClean="0">
                <a:solidFill>
                  <a:schemeClr val="accent4">
                    <a:lumMod val="75000"/>
                  </a:schemeClr>
                </a:solidFill>
                <a:latin typeface="+mn-lt"/>
              </a:rPr>
              <a:t>6 Evaluation and follow-up</a:t>
            </a:r>
          </a:p>
          <a:p>
            <a:r>
              <a:rPr lang="en-US" sz="2200" b="1" dirty="0" smtClean="0">
                <a:solidFill>
                  <a:schemeClr val="accent4">
                    <a:lumMod val="75000"/>
                  </a:schemeClr>
                </a:solidFill>
                <a:latin typeface="+mn-lt"/>
              </a:rPr>
              <a:t>7 Impact and exploitation of the European Language Label</a:t>
            </a:r>
          </a:p>
          <a:p>
            <a:r>
              <a:rPr lang="en-US" sz="2200" b="1" dirty="0" smtClean="0">
                <a:solidFill>
                  <a:schemeClr val="accent4">
                    <a:lumMod val="75000"/>
                  </a:schemeClr>
                </a:solidFill>
                <a:latin typeface="+mn-lt"/>
              </a:rPr>
              <a:t>8 Best practices at national level</a:t>
            </a:r>
          </a:p>
          <a:p>
            <a:r>
              <a:rPr lang="en-US" sz="2200" b="1" dirty="0" smtClean="0">
                <a:solidFill>
                  <a:schemeClr val="accent4">
                    <a:lumMod val="75000"/>
                  </a:schemeClr>
                </a:solidFill>
                <a:latin typeface="+mn-lt"/>
              </a:rPr>
              <a:t>9 Recommendations</a:t>
            </a:r>
          </a:p>
          <a:p>
            <a:r>
              <a:rPr lang="en-US" sz="2200" b="1" dirty="0" smtClean="0">
                <a:solidFill>
                  <a:schemeClr val="accent4">
                    <a:lumMod val="75000"/>
                  </a:schemeClr>
                </a:solidFill>
                <a:latin typeface="+mn-lt"/>
              </a:rPr>
              <a:t>10 Conclusions</a:t>
            </a:r>
          </a:p>
          <a:p>
            <a:r>
              <a:rPr lang="en-US" sz="2200" b="1" dirty="0" smtClean="0">
                <a:solidFill>
                  <a:schemeClr val="accent4">
                    <a:lumMod val="75000"/>
                  </a:schemeClr>
                </a:solidFill>
                <a:latin typeface="+mn-lt"/>
              </a:rPr>
              <a:t>11 Bibliography, references and acknowledgment</a:t>
            </a:r>
            <a:endParaRPr lang="en-US" sz="2200" b="1" dirty="0">
              <a:solidFill>
                <a:schemeClr val="accent4">
                  <a:lumMod val="75000"/>
                </a:schemeClr>
              </a:solidFill>
              <a:latin typeface="+mn-lt"/>
            </a:endParaRPr>
          </a:p>
        </p:txBody>
      </p:sp>
      <p:sp>
        <p:nvSpPr>
          <p:cNvPr id="5" name="1 Título"/>
          <p:cNvSpPr txBox="1">
            <a:spLocks/>
          </p:cNvSpPr>
          <p:nvPr/>
        </p:nvSpPr>
        <p:spPr>
          <a:xfrm>
            <a:off x="457200" y="-27384"/>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smtClean="0">
                <a:ln>
                  <a:noFill/>
                </a:ln>
                <a:solidFill>
                  <a:schemeClr val="accent4">
                    <a:lumMod val="75000"/>
                  </a:schemeClr>
                </a:solidFill>
                <a:effectLst>
                  <a:outerShdw blurRad="38100" dist="38100" dir="2700000" algn="tl">
                    <a:srgbClr val="000000">
                      <a:alpha val="43137"/>
                    </a:srgbClr>
                  </a:outerShdw>
                </a:effectLst>
                <a:uLnTx/>
                <a:uFillTx/>
                <a:latin typeface="Century Gothic" pitchFamily="34" charset="0"/>
                <a:ea typeface="+mj-ea"/>
                <a:cs typeface="+mj-cs"/>
              </a:rPr>
              <a:t>INDEX</a:t>
            </a:r>
            <a:endParaRPr kumimoji="0" lang="es-ES" sz="44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Century Gothic" pitchFamily="34" charset="0"/>
              <a:ea typeface="+mj-ea"/>
              <a:cs typeface="+mj-cs"/>
            </a:endParaRPr>
          </a:p>
        </p:txBody>
      </p:sp>
    </p:spTree>
    <p:extLst>
      <p:ext uri="{BB962C8B-B14F-4D97-AF65-F5344CB8AC3E}">
        <p14:creationId xmlns:p14="http://schemas.microsoft.com/office/powerpoint/2010/main" xmlns="" val="24555656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Evaluation</a:t>
            </a:r>
            <a:r>
              <a:rPr lang="es-ES" dirty="0">
                <a:solidFill>
                  <a:schemeClr val="accent4">
                    <a:lumMod val="75000"/>
                  </a:schemeClr>
                </a:solidFill>
                <a:latin typeface="+mn-lt"/>
              </a:rPr>
              <a:t> and </a:t>
            </a:r>
            <a:r>
              <a:rPr lang="es-ES" dirty="0" err="1">
                <a:solidFill>
                  <a:schemeClr val="accent4">
                    <a:lumMod val="75000"/>
                  </a:schemeClr>
                </a:solidFill>
                <a:latin typeface="+mn-lt"/>
              </a:rPr>
              <a:t>Follow</a:t>
            </a:r>
            <a:r>
              <a:rPr lang="es-ES" dirty="0">
                <a:solidFill>
                  <a:schemeClr val="accent4">
                    <a:lumMod val="75000"/>
                  </a:schemeClr>
                </a:solidFill>
                <a:latin typeface="+mn-lt"/>
              </a:rPr>
              <a:t>-up</a:t>
            </a:r>
          </a:p>
        </p:txBody>
      </p:sp>
      <p:sp>
        <p:nvSpPr>
          <p:cNvPr id="3" name="2 Marcador de contenido"/>
          <p:cNvSpPr>
            <a:spLocks noGrp="1"/>
          </p:cNvSpPr>
          <p:nvPr>
            <p:ph idx="1"/>
          </p:nvPr>
        </p:nvSpPr>
        <p:spPr>
          <a:xfrm>
            <a:off x="457200" y="1600200"/>
            <a:ext cx="7211144" cy="4525963"/>
          </a:xfrm>
        </p:spPr>
        <p:txBody>
          <a:bodyPr>
            <a:normAutofit/>
          </a:bodyPr>
          <a:lstStyle/>
          <a:p>
            <a:r>
              <a:rPr lang="es-ES" b="1" dirty="0">
                <a:solidFill>
                  <a:schemeClr val="accent4">
                    <a:lumMod val="75000"/>
                  </a:schemeClr>
                </a:solidFill>
                <a:latin typeface="+mn-lt"/>
              </a:rPr>
              <a:t>NELLIP WP1 Project - </a:t>
            </a:r>
            <a:r>
              <a:rPr lang="es-ES" b="1" dirty="0" err="1">
                <a:solidFill>
                  <a:schemeClr val="accent4">
                    <a:lumMod val="75000"/>
                  </a:schemeClr>
                </a:solidFill>
                <a:latin typeface="+mn-lt"/>
              </a:rPr>
              <a:t>Best</a:t>
            </a:r>
            <a:r>
              <a:rPr lang="es-ES" b="1" dirty="0">
                <a:solidFill>
                  <a:schemeClr val="accent4">
                    <a:lumMod val="75000"/>
                  </a:schemeClr>
                </a:solidFill>
                <a:latin typeface="+mn-lt"/>
              </a:rPr>
              <a:t> </a:t>
            </a:r>
            <a:r>
              <a:rPr lang="es-ES" b="1" dirty="0" err="1" smtClean="0">
                <a:solidFill>
                  <a:schemeClr val="accent4">
                    <a:lumMod val="75000"/>
                  </a:schemeClr>
                </a:solidFill>
                <a:latin typeface="+mn-lt"/>
              </a:rPr>
              <a:t>Practices</a:t>
            </a:r>
            <a:endParaRPr lang="es-ES" b="1" dirty="0" smtClean="0">
              <a:solidFill>
                <a:schemeClr val="accent4">
                  <a:lumMod val="75000"/>
                </a:schemeClr>
              </a:solidFill>
              <a:latin typeface="+mn-lt"/>
            </a:endParaRPr>
          </a:p>
          <a:p>
            <a:r>
              <a:rPr lang="en-US" sz="2100" dirty="0">
                <a:latin typeface="+mn-lt"/>
              </a:rPr>
              <a:t>Tracking practices were carried out as follows:</a:t>
            </a:r>
            <a:endParaRPr lang="es-ES" sz="2100" dirty="0">
              <a:latin typeface="+mn-lt"/>
            </a:endParaRPr>
          </a:p>
          <a:p>
            <a:pPr marL="457200" indent="-457200">
              <a:buFont typeface="Arial" pitchFamily="34" charset="0"/>
              <a:buChar char="•"/>
            </a:pPr>
            <a:r>
              <a:rPr lang="en-US" sz="2100" dirty="0" smtClean="0">
                <a:latin typeface="+mn-lt"/>
              </a:rPr>
              <a:t>Complete </a:t>
            </a:r>
            <a:r>
              <a:rPr lang="en-US" sz="2100" dirty="0">
                <a:latin typeface="+mn-lt"/>
              </a:rPr>
              <a:t>study of each projects and the </a:t>
            </a:r>
            <a:r>
              <a:rPr lang="en-US" sz="2100" dirty="0" smtClean="0">
                <a:latin typeface="+mn-lt"/>
              </a:rPr>
              <a:t>results.</a:t>
            </a:r>
            <a:endParaRPr lang="es-ES" sz="2100" dirty="0">
              <a:latin typeface="+mn-lt"/>
            </a:endParaRPr>
          </a:p>
          <a:p>
            <a:pPr marL="457200" indent="-457200">
              <a:buFont typeface="Arial" pitchFamily="34" charset="0"/>
              <a:buChar char="•"/>
            </a:pPr>
            <a:r>
              <a:rPr lang="en-US" sz="2100" dirty="0" smtClean="0">
                <a:latin typeface="+mn-lt"/>
              </a:rPr>
              <a:t>Interviews </a:t>
            </a:r>
            <a:r>
              <a:rPr lang="en-US" sz="2100" dirty="0">
                <a:latin typeface="+mn-lt"/>
              </a:rPr>
              <a:t>with </a:t>
            </a:r>
            <a:r>
              <a:rPr lang="en-US" sz="2100" dirty="0" smtClean="0">
                <a:latin typeface="+mn-lt"/>
              </a:rPr>
              <a:t>coordinators.</a:t>
            </a:r>
            <a:endParaRPr lang="es-ES" sz="2100" dirty="0">
              <a:latin typeface="+mn-lt"/>
            </a:endParaRPr>
          </a:p>
          <a:p>
            <a:pPr marL="457200" indent="-457200">
              <a:buFont typeface="Arial" pitchFamily="34" charset="0"/>
              <a:buChar char="•"/>
            </a:pPr>
            <a:r>
              <a:rPr lang="en-US" sz="2100" dirty="0" smtClean="0">
                <a:latin typeface="+mn-lt"/>
              </a:rPr>
              <a:t>Analysis </a:t>
            </a:r>
            <a:r>
              <a:rPr lang="en-US" sz="2100" dirty="0">
                <a:latin typeface="+mn-lt"/>
              </a:rPr>
              <a:t>of diffusion: newspaper articles and scientific </a:t>
            </a:r>
            <a:r>
              <a:rPr lang="en-US" sz="2100" dirty="0" smtClean="0">
                <a:latin typeface="+mn-lt"/>
              </a:rPr>
              <a:t>production.</a:t>
            </a:r>
            <a:endParaRPr lang="es-ES" sz="2100" dirty="0">
              <a:latin typeface="+mn-lt"/>
            </a:endParaRPr>
          </a:p>
          <a:p>
            <a:r>
              <a:rPr lang="en-US" sz="2100" dirty="0">
                <a:latin typeface="+mn-lt"/>
              </a:rPr>
              <a:t>Both the evaluation and follow-up were conducted in conjunction with the Ministry of </a:t>
            </a:r>
            <a:r>
              <a:rPr lang="en-US" sz="2100" dirty="0" smtClean="0">
                <a:latin typeface="+mn-lt"/>
              </a:rPr>
              <a:t>Education.</a:t>
            </a:r>
            <a:endParaRPr lang="es-ES" sz="2100" dirty="0">
              <a:latin typeface="+mn-lt"/>
            </a:endParaRPr>
          </a:p>
          <a:p>
            <a:endParaRPr lang="es-ES" b="1" dirty="0">
              <a:latin typeface="+mn-lt"/>
            </a:endParaRPr>
          </a:p>
        </p:txBody>
      </p:sp>
    </p:spTree>
    <p:extLst>
      <p:ext uri="{BB962C8B-B14F-4D97-AF65-F5344CB8AC3E}">
        <p14:creationId xmlns:p14="http://schemas.microsoft.com/office/powerpoint/2010/main" xmlns="" val="1650955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n-US" dirty="0" smtClean="0">
                <a:solidFill>
                  <a:schemeClr val="accent4">
                    <a:lumMod val="75000"/>
                  </a:schemeClr>
                </a:solidFill>
                <a:latin typeface="+mn-lt"/>
              </a:rPr>
              <a:t>Impact </a:t>
            </a:r>
            <a:r>
              <a:rPr lang="en-US" dirty="0">
                <a:solidFill>
                  <a:schemeClr val="accent4">
                    <a:lumMod val="75000"/>
                  </a:schemeClr>
                </a:solidFill>
                <a:latin typeface="+mn-lt"/>
              </a:rPr>
              <a:t>and use of the European Language Label</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57200" y="1600200"/>
            <a:ext cx="7355160" cy="4525963"/>
          </a:xfrm>
        </p:spPr>
        <p:txBody>
          <a:bodyPr>
            <a:normAutofit/>
          </a:bodyPr>
          <a:lstStyle/>
          <a:p>
            <a:r>
              <a:rPr lang="en-US" sz="2100" dirty="0">
                <a:latin typeface="+mn-lt"/>
              </a:rPr>
              <a:t>In most of the selected examples of good practice, the co-coordinators the following assessed the following aspects concerning the impact of the </a:t>
            </a:r>
            <a:r>
              <a:rPr lang="en-US" sz="2100" dirty="0" smtClean="0">
                <a:latin typeface="+mn-lt"/>
              </a:rPr>
              <a:t>award:</a:t>
            </a:r>
          </a:p>
          <a:p>
            <a:pPr marL="457200" indent="-457200">
              <a:buFont typeface="Arial" pitchFamily="34" charset="0"/>
              <a:buChar char="•"/>
            </a:pPr>
            <a:r>
              <a:rPr lang="en-US" sz="2100" dirty="0" smtClean="0">
                <a:latin typeface="+mn-lt"/>
              </a:rPr>
              <a:t>Confidence </a:t>
            </a:r>
            <a:r>
              <a:rPr lang="en-US" sz="2100" dirty="0">
                <a:latin typeface="+mn-lt"/>
              </a:rPr>
              <a:t>in the undeniable ability of the project to improve and develop language learning and teaching</a:t>
            </a:r>
            <a:r>
              <a:rPr lang="en-US" sz="2100" dirty="0" smtClean="0">
                <a:latin typeface="+mn-lt"/>
              </a:rPr>
              <a:t>.</a:t>
            </a:r>
          </a:p>
          <a:p>
            <a:pPr marL="457200" indent="-457200">
              <a:buFont typeface="Arial" pitchFamily="34" charset="0"/>
              <a:buChar char="•"/>
            </a:pPr>
            <a:r>
              <a:rPr lang="en-US" sz="2100" dirty="0" smtClean="0">
                <a:latin typeface="+mn-lt"/>
              </a:rPr>
              <a:t>Thanks </a:t>
            </a:r>
            <a:r>
              <a:rPr lang="en-US" sz="2100" dirty="0">
                <a:latin typeface="+mn-lt"/>
              </a:rPr>
              <a:t>to the award many projects have become tools available to the wider teaching community</a:t>
            </a:r>
            <a:r>
              <a:rPr lang="en-US" sz="2100" dirty="0" smtClean="0">
                <a:latin typeface="+mn-lt"/>
              </a:rPr>
              <a:t>.</a:t>
            </a:r>
          </a:p>
          <a:p>
            <a:pPr marL="457200" indent="-457200">
              <a:buFont typeface="Arial" pitchFamily="34" charset="0"/>
              <a:buChar char="•"/>
            </a:pPr>
            <a:r>
              <a:rPr lang="en-US" sz="2100" dirty="0" smtClean="0">
                <a:latin typeface="+mn-lt"/>
              </a:rPr>
              <a:t>Demonstrated </a:t>
            </a:r>
            <a:r>
              <a:rPr lang="en-US" sz="2100" dirty="0">
                <a:latin typeface="+mn-lt"/>
              </a:rPr>
              <a:t>the democratic and universalist philosophy underlying the winning projects</a:t>
            </a:r>
            <a:r>
              <a:rPr lang="en-US" sz="2100" dirty="0" smtClean="0">
                <a:latin typeface="+mn-lt"/>
              </a:rPr>
              <a:t>.</a:t>
            </a:r>
          </a:p>
        </p:txBody>
      </p:sp>
    </p:spTree>
    <p:extLst>
      <p:ext uri="{BB962C8B-B14F-4D97-AF65-F5344CB8AC3E}">
        <p14:creationId xmlns:p14="http://schemas.microsoft.com/office/powerpoint/2010/main" xmlns="" val="18443208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n-US" dirty="0">
                <a:solidFill>
                  <a:schemeClr val="accent4">
                    <a:lumMod val="75000"/>
                  </a:schemeClr>
                </a:solidFill>
                <a:latin typeface="+mn-lt"/>
              </a:rPr>
              <a:t>Impact and use of the European Language Label</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57200" y="1711349"/>
            <a:ext cx="7355160" cy="4525963"/>
          </a:xfrm>
        </p:spPr>
        <p:txBody>
          <a:bodyPr>
            <a:normAutofit/>
          </a:bodyPr>
          <a:lstStyle/>
          <a:p>
            <a:pPr marL="457200" indent="-457200">
              <a:buFont typeface="Arial" pitchFamily="34" charset="0"/>
              <a:buChar char="•"/>
            </a:pPr>
            <a:r>
              <a:rPr lang="en-US" sz="2100" dirty="0">
                <a:latin typeface="+mn-lt"/>
              </a:rPr>
              <a:t>In some cases, the award has served to help improve educational institutions in danger of marginalization</a:t>
            </a:r>
            <a:r>
              <a:rPr lang="en-US" sz="2100" dirty="0" smtClean="0">
                <a:latin typeface="+mn-lt"/>
              </a:rPr>
              <a:t>.</a:t>
            </a:r>
          </a:p>
          <a:p>
            <a:pPr marL="457200" indent="-457200"/>
            <a:endParaRPr lang="en-US" sz="2100" dirty="0">
              <a:latin typeface="+mn-lt"/>
            </a:endParaRPr>
          </a:p>
          <a:p>
            <a:pPr marL="457200" indent="-457200">
              <a:buFont typeface="Arial" pitchFamily="34" charset="0"/>
              <a:buChar char="•"/>
            </a:pPr>
            <a:r>
              <a:rPr lang="en-US" sz="2100" dirty="0">
                <a:latin typeface="+mn-lt"/>
              </a:rPr>
              <a:t>The award has served to convey to the educational community the importance of such initiatives for universal education</a:t>
            </a:r>
            <a:r>
              <a:rPr lang="en-US" sz="2100" dirty="0" smtClean="0">
                <a:latin typeface="+mn-lt"/>
              </a:rPr>
              <a:t>.</a:t>
            </a:r>
          </a:p>
          <a:p>
            <a:pPr marL="457200" indent="-457200"/>
            <a:endParaRPr lang="es-ES" sz="2100" dirty="0">
              <a:latin typeface="+mn-lt"/>
            </a:endParaRPr>
          </a:p>
          <a:p>
            <a:pPr marL="457200" indent="-457200">
              <a:buFont typeface="Arial" pitchFamily="34" charset="0"/>
              <a:buChar char="•"/>
            </a:pPr>
            <a:r>
              <a:rPr lang="en-US" sz="2100" dirty="0">
                <a:latin typeface="+mn-lt"/>
              </a:rPr>
              <a:t>Winning an award helps motivate the innovative work of teachers and institutions who have worked hard to enrich their educational programs and the quality of their teaching.</a:t>
            </a:r>
            <a:endParaRPr lang="es-ES" sz="2100" dirty="0">
              <a:latin typeface="+mn-lt"/>
            </a:endParaRPr>
          </a:p>
          <a:p>
            <a:endParaRPr lang="es-ES" sz="2100" dirty="0">
              <a:latin typeface="+mn-lt"/>
            </a:endParaRPr>
          </a:p>
        </p:txBody>
      </p:sp>
    </p:spTree>
    <p:extLst>
      <p:ext uri="{BB962C8B-B14F-4D97-AF65-F5344CB8AC3E}">
        <p14:creationId xmlns:p14="http://schemas.microsoft.com/office/powerpoint/2010/main" xmlns="" val="3885011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n-US" dirty="0">
                <a:solidFill>
                  <a:schemeClr val="accent4">
                    <a:lumMod val="75000"/>
                  </a:schemeClr>
                </a:solidFill>
                <a:latin typeface="+mn-lt"/>
              </a:rPr>
              <a:t>Best practices at national level</a:t>
            </a:r>
            <a:endParaRPr lang="es-ES" dirty="0">
              <a:solidFill>
                <a:schemeClr val="accent4">
                  <a:lumMod val="75000"/>
                </a:schemeClr>
              </a:solidFill>
              <a:latin typeface="+mn-lt"/>
            </a:endParaRPr>
          </a:p>
        </p:txBody>
      </p:sp>
      <p:sp>
        <p:nvSpPr>
          <p:cNvPr id="3" name="2 Marcador de contenido"/>
          <p:cNvSpPr>
            <a:spLocks noGrp="1"/>
          </p:cNvSpPr>
          <p:nvPr>
            <p:ph idx="1"/>
          </p:nvPr>
        </p:nvSpPr>
        <p:spPr/>
        <p:txBody>
          <a:bodyPr>
            <a:normAutofit/>
          </a:bodyPr>
          <a:lstStyle/>
          <a:p>
            <a:r>
              <a:rPr lang="en-US" sz="2100" dirty="0">
                <a:latin typeface="+mn-lt"/>
              </a:rPr>
              <a:t>The best practices in Spain were selected in collaboration with the Spanish Ministry of Education as already mentioned above.</a:t>
            </a:r>
          </a:p>
          <a:p>
            <a:endParaRPr lang="en-US" sz="2100" dirty="0">
              <a:latin typeface="+mn-lt"/>
            </a:endParaRPr>
          </a:p>
          <a:p>
            <a:pPr marL="457200" indent="-457200">
              <a:buFont typeface="Arial" pitchFamily="34" charset="0"/>
              <a:buChar char="•"/>
            </a:pPr>
            <a:r>
              <a:rPr lang="en-US" sz="2100" dirty="0" smtClean="0">
                <a:latin typeface="+mn-lt"/>
              </a:rPr>
              <a:t>School </a:t>
            </a:r>
            <a:r>
              <a:rPr lang="en-US" sz="2100" dirty="0">
                <a:latin typeface="+mn-lt"/>
              </a:rPr>
              <a:t>education: ALEHOP: </a:t>
            </a:r>
            <a:r>
              <a:rPr lang="en-US" sz="2100" dirty="0" err="1">
                <a:latin typeface="+mn-lt"/>
              </a:rPr>
              <a:t>programme</a:t>
            </a:r>
            <a:r>
              <a:rPr lang="en-US" sz="2100" dirty="0">
                <a:latin typeface="+mn-lt"/>
              </a:rPr>
              <a:t> for the Development of Communicative Skills</a:t>
            </a:r>
          </a:p>
          <a:p>
            <a:pPr marL="457200" indent="-457200">
              <a:buFont typeface="Arial" pitchFamily="34" charset="0"/>
              <a:buChar char="•"/>
            </a:pPr>
            <a:r>
              <a:rPr lang="en-US" sz="2100" dirty="0" smtClean="0">
                <a:latin typeface="+mn-lt"/>
              </a:rPr>
              <a:t>Adult </a:t>
            </a:r>
            <a:r>
              <a:rPr lang="en-US" sz="2100" dirty="0" err="1">
                <a:latin typeface="+mn-lt"/>
              </a:rPr>
              <a:t>educatiom</a:t>
            </a:r>
            <a:r>
              <a:rPr lang="en-US" sz="2100" dirty="0">
                <a:latin typeface="+mn-lt"/>
              </a:rPr>
              <a:t>: E-tridem.net. </a:t>
            </a:r>
            <a:r>
              <a:rPr lang="en-US" sz="2100" dirty="0" err="1">
                <a:latin typeface="+mn-lt"/>
              </a:rPr>
              <a:t>Intercambios</a:t>
            </a:r>
            <a:r>
              <a:rPr lang="en-US" sz="2100" dirty="0">
                <a:latin typeface="+mn-lt"/>
              </a:rPr>
              <a:t> </a:t>
            </a:r>
            <a:r>
              <a:rPr lang="en-US" sz="2100" dirty="0" err="1">
                <a:latin typeface="+mn-lt"/>
              </a:rPr>
              <a:t>Interculturales</a:t>
            </a:r>
            <a:r>
              <a:rPr lang="en-US" sz="2100" dirty="0">
                <a:latin typeface="+mn-lt"/>
              </a:rPr>
              <a:t> en </a:t>
            </a:r>
            <a:r>
              <a:rPr lang="en-US" sz="2100" dirty="0" err="1">
                <a:latin typeface="+mn-lt"/>
              </a:rPr>
              <a:t>Entornos</a:t>
            </a:r>
            <a:r>
              <a:rPr lang="en-US" sz="2100" dirty="0">
                <a:latin typeface="+mn-lt"/>
              </a:rPr>
              <a:t> </a:t>
            </a:r>
            <a:r>
              <a:rPr lang="en-US" sz="2100" dirty="0" err="1">
                <a:latin typeface="+mn-lt"/>
              </a:rPr>
              <a:t>Virtuales</a:t>
            </a:r>
            <a:endParaRPr lang="en-US" sz="2100" dirty="0">
              <a:latin typeface="+mn-lt"/>
            </a:endParaRPr>
          </a:p>
          <a:p>
            <a:pPr marL="457200" indent="-457200">
              <a:buFont typeface="Arial" pitchFamily="34" charset="0"/>
              <a:buChar char="•"/>
            </a:pPr>
            <a:r>
              <a:rPr lang="en-US" sz="2100" dirty="0" smtClean="0">
                <a:latin typeface="+mn-lt"/>
              </a:rPr>
              <a:t>Higher </a:t>
            </a:r>
            <a:r>
              <a:rPr lang="en-US" sz="2100" dirty="0">
                <a:latin typeface="+mn-lt"/>
              </a:rPr>
              <a:t>education: Le tour de France</a:t>
            </a:r>
          </a:p>
          <a:p>
            <a:pPr marL="457200" indent="-457200">
              <a:buFont typeface="Arial" pitchFamily="34" charset="0"/>
              <a:buChar char="•"/>
            </a:pPr>
            <a:r>
              <a:rPr lang="en-US" sz="2100" dirty="0" smtClean="0">
                <a:latin typeface="+mn-lt"/>
              </a:rPr>
              <a:t>Vocational </a:t>
            </a:r>
            <a:r>
              <a:rPr lang="en-US" sz="2100" dirty="0">
                <a:latin typeface="+mn-lt"/>
              </a:rPr>
              <a:t>Education and training: Taste of the Language</a:t>
            </a:r>
          </a:p>
          <a:p>
            <a:endParaRPr lang="es-ES" sz="2100" dirty="0">
              <a:latin typeface="+mn-lt"/>
            </a:endParaRPr>
          </a:p>
        </p:txBody>
      </p:sp>
    </p:spTree>
    <p:extLst>
      <p:ext uri="{BB962C8B-B14F-4D97-AF65-F5344CB8AC3E}">
        <p14:creationId xmlns:p14="http://schemas.microsoft.com/office/powerpoint/2010/main" xmlns="" val="1061801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Recommendations</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67544" y="1340768"/>
            <a:ext cx="7139136" cy="4525963"/>
          </a:xfrm>
        </p:spPr>
        <p:txBody>
          <a:bodyPr>
            <a:normAutofit/>
          </a:bodyPr>
          <a:lstStyle/>
          <a:p>
            <a:r>
              <a:rPr lang="en-US" sz="2100" dirty="0">
                <a:latin typeface="+mn-lt"/>
              </a:rPr>
              <a:t>During the interviews with the project coordinators, most </a:t>
            </a:r>
            <a:r>
              <a:rPr lang="en-US" sz="2100" dirty="0" smtClean="0">
                <a:latin typeface="+mn-lt"/>
              </a:rPr>
              <a:t>recommended: </a:t>
            </a:r>
          </a:p>
          <a:p>
            <a:pPr marL="457200" indent="-457200">
              <a:buFont typeface="Arial" pitchFamily="34" charset="0"/>
              <a:buChar char="•"/>
            </a:pPr>
            <a:r>
              <a:rPr lang="en-US" sz="2100" dirty="0" smtClean="0">
                <a:latin typeface="+mn-lt"/>
              </a:rPr>
              <a:t>To </a:t>
            </a:r>
            <a:r>
              <a:rPr lang="en-US" sz="2100" dirty="0">
                <a:latin typeface="+mn-lt"/>
              </a:rPr>
              <a:t>keep working for a better world from a collaborative and interdisciplinary </a:t>
            </a:r>
            <a:r>
              <a:rPr lang="en-US" sz="2100" dirty="0" smtClean="0">
                <a:latin typeface="+mn-lt"/>
              </a:rPr>
              <a:t>perspective. </a:t>
            </a:r>
          </a:p>
          <a:p>
            <a:pPr marL="457200" indent="-457200">
              <a:buFont typeface="Arial" pitchFamily="34" charset="0"/>
              <a:buChar char="•"/>
            </a:pPr>
            <a:r>
              <a:rPr lang="en-US" sz="2100" dirty="0" smtClean="0">
                <a:latin typeface="+mn-lt"/>
              </a:rPr>
              <a:t>To </a:t>
            </a:r>
            <a:r>
              <a:rPr lang="en-US" sz="2100" dirty="0">
                <a:latin typeface="+mn-lt"/>
              </a:rPr>
              <a:t>increase awareness of good language learning practice in Europe through programs’ web page </a:t>
            </a:r>
            <a:r>
              <a:rPr lang="en-US" sz="2100" dirty="0" smtClean="0">
                <a:latin typeface="+mn-lt"/>
              </a:rPr>
              <a:t>to continue </a:t>
            </a:r>
            <a:r>
              <a:rPr lang="en-US" sz="2100" dirty="0">
                <a:latin typeface="+mn-lt"/>
              </a:rPr>
              <a:t>learning from other excellent </a:t>
            </a:r>
            <a:r>
              <a:rPr lang="en-US" sz="2100" dirty="0" smtClean="0">
                <a:latin typeface="+mn-lt"/>
              </a:rPr>
              <a:t>projects. </a:t>
            </a:r>
          </a:p>
          <a:p>
            <a:pPr marL="457200" indent="-457200">
              <a:buFont typeface="Arial" pitchFamily="34" charset="0"/>
              <a:buChar char="•"/>
            </a:pPr>
            <a:r>
              <a:rPr lang="en-US" sz="2100" dirty="0" smtClean="0">
                <a:latin typeface="+mn-lt"/>
              </a:rPr>
              <a:t>To </a:t>
            </a:r>
            <a:r>
              <a:rPr lang="en-US" sz="2100" dirty="0">
                <a:latin typeface="+mn-lt"/>
              </a:rPr>
              <a:t>teach languages using global methods that are able to react to universal needs and to </a:t>
            </a:r>
            <a:r>
              <a:rPr lang="en-US" sz="2100" dirty="0" smtClean="0">
                <a:latin typeface="+mn-lt"/>
              </a:rPr>
              <a:t>motivate teachers </a:t>
            </a:r>
            <a:r>
              <a:rPr lang="en-US" sz="2100" dirty="0">
                <a:latin typeface="+mn-lt"/>
              </a:rPr>
              <a:t>to continue to transfer knowledge to enrich perspectives.</a:t>
            </a:r>
          </a:p>
          <a:p>
            <a:endParaRPr lang="es-ES" sz="2100" dirty="0">
              <a:latin typeface="+mn-lt"/>
            </a:endParaRPr>
          </a:p>
        </p:txBody>
      </p:sp>
    </p:spTree>
    <p:extLst>
      <p:ext uri="{BB962C8B-B14F-4D97-AF65-F5344CB8AC3E}">
        <p14:creationId xmlns:p14="http://schemas.microsoft.com/office/powerpoint/2010/main" xmlns="" val="2183690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n-US" dirty="0" smtClean="0">
                <a:solidFill>
                  <a:schemeClr val="accent4">
                    <a:lumMod val="75000"/>
                  </a:schemeClr>
                </a:solidFill>
                <a:latin typeface="+mn-lt"/>
              </a:rPr>
              <a:t>Recommendations</a:t>
            </a:r>
            <a:endParaRPr lang="en-US" dirty="0">
              <a:solidFill>
                <a:schemeClr val="accent4">
                  <a:lumMod val="75000"/>
                </a:schemeClr>
              </a:solidFill>
              <a:latin typeface="+mn-lt"/>
            </a:endParaRPr>
          </a:p>
        </p:txBody>
      </p:sp>
      <p:sp>
        <p:nvSpPr>
          <p:cNvPr id="3" name="2 Marcador de contenido"/>
          <p:cNvSpPr>
            <a:spLocks noGrp="1"/>
          </p:cNvSpPr>
          <p:nvPr>
            <p:ph idx="1"/>
          </p:nvPr>
        </p:nvSpPr>
        <p:spPr>
          <a:xfrm>
            <a:off x="467544" y="1340768"/>
            <a:ext cx="7931224" cy="4525963"/>
          </a:xfrm>
        </p:spPr>
        <p:txBody>
          <a:bodyPr>
            <a:normAutofit/>
          </a:bodyPr>
          <a:lstStyle/>
          <a:p>
            <a:r>
              <a:rPr lang="en-US" sz="2100" dirty="0">
                <a:latin typeface="+mn-lt"/>
              </a:rPr>
              <a:t>Among the suggestions offered by the project coordinators some of the most interesting include</a:t>
            </a:r>
            <a:r>
              <a:rPr lang="en-US" sz="2100" dirty="0" smtClean="0">
                <a:latin typeface="+mn-lt"/>
              </a:rPr>
              <a:t>:</a:t>
            </a:r>
            <a:r>
              <a:rPr lang="en-US" sz="2100" b="1" dirty="0" smtClean="0">
                <a:latin typeface="+mn-lt"/>
              </a:rPr>
              <a:t> </a:t>
            </a:r>
          </a:p>
          <a:p>
            <a:pPr marL="457200" indent="-457200">
              <a:buFont typeface="Arial" pitchFamily="34" charset="0"/>
              <a:buChar char="•"/>
            </a:pPr>
            <a:r>
              <a:rPr lang="en-US" sz="2100" dirty="0" smtClean="0">
                <a:latin typeface="+mn-lt"/>
              </a:rPr>
              <a:t>Publish </a:t>
            </a:r>
            <a:r>
              <a:rPr lang="en-US" sz="2100" dirty="0">
                <a:latin typeface="+mn-lt"/>
              </a:rPr>
              <a:t>the criteria to be met by candidates for European Label awards well in advance as they </a:t>
            </a:r>
            <a:r>
              <a:rPr lang="en-US" sz="2100" dirty="0" smtClean="0">
                <a:latin typeface="+mn-lt"/>
              </a:rPr>
              <a:t>are different </a:t>
            </a:r>
            <a:r>
              <a:rPr lang="en-US" sz="2100" dirty="0">
                <a:latin typeface="+mn-lt"/>
              </a:rPr>
              <a:t>each year and these criteria are of great help when planning the structure of the project to </a:t>
            </a:r>
            <a:r>
              <a:rPr lang="en-US" sz="2100" dirty="0" smtClean="0">
                <a:latin typeface="+mn-lt"/>
              </a:rPr>
              <a:t>be submitted. </a:t>
            </a:r>
          </a:p>
          <a:p>
            <a:pPr marL="457200" indent="-457200">
              <a:buFont typeface="Arial" pitchFamily="34" charset="0"/>
              <a:buChar char="•"/>
            </a:pPr>
            <a:r>
              <a:rPr lang="en-US" sz="2100" dirty="0" smtClean="0">
                <a:latin typeface="+mn-lt"/>
              </a:rPr>
              <a:t>Increase </a:t>
            </a:r>
            <a:r>
              <a:rPr lang="en-US" sz="2100" dirty="0">
                <a:latin typeface="+mn-lt"/>
              </a:rPr>
              <a:t>dissemination of these experiences through media interviews, participation in conferences </a:t>
            </a:r>
            <a:r>
              <a:rPr lang="en-US" sz="2100" dirty="0" smtClean="0">
                <a:latin typeface="+mn-lt"/>
              </a:rPr>
              <a:t>or </a:t>
            </a:r>
            <a:r>
              <a:rPr lang="es-ES" sz="2100" dirty="0" err="1" smtClean="0">
                <a:latin typeface="+mn-lt"/>
              </a:rPr>
              <a:t>publishing</a:t>
            </a:r>
            <a:r>
              <a:rPr lang="es-ES" sz="2100" dirty="0" smtClean="0">
                <a:latin typeface="+mn-lt"/>
              </a:rPr>
              <a:t> </a:t>
            </a:r>
            <a:r>
              <a:rPr lang="es-ES" sz="2100" dirty="0" err="1">
                <a:latin typeface="+mn-lt"/>
              </a:rPr>
              <a:t>articles</a:t>
            </a:r>
            <a:r>
              <a:rPr lang="es-ES" sz="2100" dirty="0">
                <a:latin typeface="+mn-lt"/>
              </a:rPr>
              <a:t> in </a:t>
            </a:r>
            <a:r>
              <a:rPr lang="es-ES" sz="2100" dirty="0" err="1" smtClean="0">
                <a:latin typeface="+mn-lt"/>
              </a:rPr>
              <a:t>journals</a:t>
            </a:r>
            <a:r>
              <a:rPr lang="es-ES" sz="2100" dirty="0" smtClean="0">
                <a:latin typeface="+mn-lt"/>
              </a:rPr>
              <a:t>. </a:t>
            </a:r>
          </a:p>
          <a:p>
            <a:pPr marL="457200" indent="-457200">
              <a:buFont typeface="Arial" pitchFamily="34" charset="0"/>
              <a:buChar char="•"/>
            </a:pPr>
            <a:r>
              <a:rPr lang="en-US" sz="2100" dirty="0" smtClean="0">
                <a:latin typeface="+mn-lt"/>
              </a:rPr>
              <a:t>Develop </a:t>
            </a:r>
            <a:r>
              <a:rPr lang="en-US" sz="2100" dirty="0">
                <a:latin typeface="+mn-lt"/>
              </a:rPr>
              <a:t>quick tips on how to plan and develop quality learning experiences for language </a:t>
            </a:r>
            <a:r>
              <a:rPr lang="en-US" sz="2100" dirty="0" smtClean="0">
                <a:latin typeface="+mn-lt"/>
              </a:rPr>
              <a:t>learning based </a:t>
            </a:r>
            <a:r>
              <a:rPr lang="en-US" sz="2100" dirty="0">
                <a:latin typeface="+mn-lt"/>
              </a:rPr>
              <a:t>on initiatives that have achieved a European Label </a:t>
            </a:r>
            <a:r>
              <a:rPr lang="en-US" sz="2100" dirty="0" smtClean="0">
                <a:latin typeface="+mn-lt"/>
              </a:rPr>
              <a:t>award. </a:t>
            </a:r>
          </a:p>
        </p:txBody>
      </p:sp>
    </p:spTree>
    <p:extLst>
      <p:ext uri="{BB962C8B-B14F-4D97-AF65-F5344CB8AC3E}">
        <p14:creationId xmlns:p14="http://schemas.microsoft.com/office/powerpoint/2010/main" xmlns="" val="3806444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Recommendations</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67544" y="1340768"/>
            <a:ext cx="7283152" cy="4525963"/>
          </a:xfrm>
        </p:spPr>
        <p:txBody>
          <a:bodyPr>
            <a:normAutofit/>
          </a:bodyPr>
          <a:lstStyle/>
          <a:p>
            <a:pPr indent="-457200">
              <a:spcBef>
                <a:spcPts val="0"/>
              </a:spcBef>
            </a:pPr>
            <a:r>
              <a:rPr lang="en-US" sz="2100" dirty="0">
                <a:latin typeface="+mn-lt"/>
              </a:rPr>
              <a:t>Conduct training for teachers using based on the experiences </a:t>
            </a:r>
            <a:r>
              <a:rPr lang="en-US" sz="2100" dirty="0" smtClean="0">
                <a:latin typeface="+mn-lt"/>
              </a:rPr>
              <a:t>of award </a:t>
            </a:r>
            <a:r>
              <a:rPr lang="en-US" sz="2100" dirty="0">
                <a:latin typeface="+mn-lt"/>
              </a:rPr>
              <a:t>winning initiatives. Most relevant aspects for future ELL award participants: </a:t>
            </a:r>
          </a:p>
          <a:p>
            <a:pPr marL="457200" indent="-457200">
              <a:buFont typeface="Arial" pitchFamily="34" charset="0"/>
              <a:buChar char="•"/>
            </a:pPr>
            <a:r>
              <a:rPr lang="en-US" sz="2100" dirty="0">
                <a:latin typeface="+mn-lt"/>
              </a:rPr>
              <a:t>That participants involved in innovative and creative projects know that what they do is what needs to be done, to feel the excitement for and pride in their project. It is a means to demonstrate the great quality work taking place in education to improve language teaching and learning. </a:t>
            </a:r>
          </a:p>
          <a:p>
            <a:pPr marL="457200" indent="-457200">
              <a:buFont typeface="Arial" pitchFamily="34" charset="0"/>
              <a:buChar char="•"/>
            </a:pPr>
            <a:r>
              <a:rPr lang="en-US" sz="2100" dirty="0">
                <a:latin typeface="+mn-lt"/>
              </a:rPr>
              <a:t>That the important thing is not the European label itself, but the ideas and projects presented and how they work in the classroom to achieve the learning objectives</a:t>
            </a:r>
            <a:r>
              <a:rPr lang="en-US" sz="2100" dirty="0" smtClean="0">
                <a:latin typeface="+mn-lt"/>
              </a:rPr>
              <a:t>.</a:t>
            </a:r>
            <a:endParaRPr lang="es-ES" sz="2100" dirty="0">
              <a:latin typeface="+mn-lt"/>
            </a:endParaRPr>
          </a:p>
        </p:txBody>
      </p:sp>
    </p:spTree>
    <p:extLst>
      <p:ext uri="{BB962C8B-B14F-4D97-AF65-F5344CB8AC3E}">
        <p14:creationId xmlns:p14="http://schemas.microsoft.com/office/powerpoint/2010/main" xmlns="" val="277366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979712" y="620688"/>
            <a:ext cx="6480720" cy="3046988"/>
          </a:xfrm>
          <a:prstGeom prst="rect">
            <a:avLst/>
          </a:prstGeom>
          <a:noFill/>
        </p:spPr>
        <p:txBody>
          <a:bodyPr wrap="square" rtlCol="0">
            <a:spAutoFit/>
          </a:bodyPr>
          <a:lstStyle/>
          <a:p>
            <a:pPr algn="r"/>
            <a:r>
              <a:rPr lang="en-US" sz="4800" b="1" dirty="0" smtClean="0">
                <a:solidFill>
                  <a:schemeClr val="accent4">
                    <a:lumMod val="75000"/>
                  </a:schemeClr>
                </a:solidFill>
              </a:rPr>
              <a:t>Work Packages</a:t>
            </a:r>
            <a:br>
              <a:rPr lang="en-US" sz="4800" b="1" dirty="0" smtClean="0">
                <a:solidFill>
                  <a:schemeClr val="accent4">
                    <a:lumMod val="75000"/>
                  </a:schemeClr>
                </a:solidFill>
              </a:rPr>
            </a:br>
            <a:r>
              <a:rPr lang="en-US" sz="4800" b="1" dirty="0" smtClean="0">
                <a:solidFill>
                  <a:schemeClr val="accent4">
                    <a:lumMod val="75000"/>
                  </a:schemeClr>
                </a:solidFill>
              </a:rPr>
              <a:t>University of Extremadura </a:t>
            </a:r>
          </a:p>
          <a:p>
            <a:pPr algn="r"/>
            <a:r>
              <a:rPr lang="en-US" sz="4800" b="1" dirty="0" smtClean="0">
                <a:solidFill>
                  <a:schemeClr val="accent4">
                    <a:lumMod val="75000"/>
                  </a:schemeClr>
                </a:solidFill>
              </a:rPr>
              <a:t>(Spain)</a:t>
            </a:r>
            <a:endParaRPr lang="es-ES" sz="4800" b="1" dirty="0">
              <a:solidFill>
                <a:schemeClr val="accent4">
                  <a:lumMod val="75000"/>
                </a:schemeClr>
              </a:solidFill>
            </a:endParaRPr>
          </a:p>
        </p:txBody>
      </p:sp>
      <p:pic>
        <p:nvPicPr>
          <p:cNvPr id="7" name="6 Imagen" descr="cajas.png"/>
          <p:cNvPicPr>
            <a:picLocks noChangeAspect="1"/>
          </p:cNvPicPr>
          <p:nvPr/>
        </p:nvPicPr>
        <p:blipFill>
          <a:blip r:embed="rId2" cstate="print">
            <a:lum bright="10000" contrast="10000"/>
          </a:blip>
          <a:stretch>
            <a:fillRect/>
          </a:stretch>
        </p:blipFill>
        <p:spPr>
          <a:xfrm>
            <a:off x="0" y="1772816"/>
            <a:ext cx="5668741" cy="4303693"/>
          </a:xfrm>
          <a:prstGeom prst="rect">
            <a:avLst/>
          </a:prstGeom>
        </p:spPr>
      </p:pic>
    </p:spTree>
    <p:extLst>
      <p:ext uri="{BB962C8B-B14F-4D97-AF65-F5344CB8AC3E}">
        <p14:creationId xmlns:p14="http://schemas.microsoft.com/office/powerpoint/2010/main" xmlns="" val="2773666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noAutofit/>
          </a:bodyPr>
          <a:lstStyle/>
          <a:p>
            <a:pPr algn="l"/>
            <a:r>
              <a:rPr lang="en-US" dirty="0">
                <a:solidFill>
                  <a:schemeClr val="accent4">
                    <a:lumMod val="75000"/>
                  </a:schemeClr>
                </a:solidFill>
                <a:latin typeface="+mn-lt"/>
              </a:rPr>
              <a:t>Activities to be carried out in the framework of WP1</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57200" y="1783357"/>
            <a:ext cx="7859216" cy="4525963"/>
          </a:xfrm>
        </p:spPr>
        <p:txBody>
          <a:bodyPr>
            <a:normAutofit fontScale="70000" lnSpcReduction="20000"/>
          </a:bodyPr>
          <a:lstStyle/>
          <a:p>
            <a:r>
              <a:rPr lang="en-GB" sz="3400" b="1" dirty="0">
                <a:solidFill>
                  <a:schemeClr val="accent4">
                    <a:lumMod val="75000"/>
                  </a:schemeClr>
                </a:solidFill>
                <a:latin typeface="+mn-lt"/>
              </a:rPr>
              <a:t>Activity 1.1- Research </a:t>
            </a:r>
            <a:endParaRPr lang="es-ES" sz="3400" b="1" dirty="0">
              <a:solidFill>
                <a:schemeClr val="accent4">
                  <a:lumMod val="75000"/>
                </a:schemeClr>
              </a:solidFill>
              <a:latin typeface="+mn-lt"/>
            </a:endParaRPr>
          </a:p>
          <a:p>
            <a:pPr marL="914400" lvl="1" indent="-457200">
              <a:buBlip>
                <a:blip r:embed="rId2"/>
              </a:buBlip>
            </a:pPr>
            <a:r>
              <a:rPr lang="en-GB" dirty="0" smtClean="0">
                <a:solidFill>
                  <a:srgbClr val="15A71C"/>
                </a:solidFill>
                <a:latin typeface="+mn-lt"/>
              </a:rPr>
              <a:t>Research</a:t>
            </a:r>
            <a:r>
              <a:rPr lang="en-GB" dirty="0">
                <a:solidFill>
                  <a:srgbClr val="15A71C"/>
                </a:solidFill>
                <a:latin typeface="+mn-lt"/>
              </a:rPr>
              <a:t>, identification and analysis of  50 language learning initiatives that were awarded the European Language </a:t>
            </a:r>
            <a:r>
              <a:rPr lang="en-GB" dirty="0" smtClean="0">
                <a:solidFill>
                  <a:srgbClr val="15A71C"/>
                </a:solidFill>
                <a:latin typeface="+mn-lt"/>
              </a:rPr>
              <a:t>Label</a:t>
            </a:r>
            <a:endParaRPr lang="es-ES" dirty="0">
              <a:solidFill>
                <a:srgbClr val="15A71C"/>
              </a:solidFill>
              <a:latin typeface="+mn-lt"/>
            </a:endParaRPr>
          </a:p>
          <a:p>
            <a:endParaRPr lang="en-GB" b="1" dirty="0" smtClean="0">
              <a:latin typeface="+mn-lt"/>
            </a:endParaRPr>
          </a:p>
          <a:p>
            <a:r>
              <a:rPr lang="en-GB" sz="3400" b="1" dirty="0" smtClean="0">
                <a:solidFill>
                  <a:schemeClr val="accent4">
                    <a:lumMod val="75000"/>
                  </a:schemeClr>
                </a:solidFill>
                <a:latin typeface="+mn-lt"/>
              </a:rPr>
              <a:t>Activity </a:t>
            </a:r>
            <a:r>
              <a:rPr lang="en-GB" sz="3400" b="1" dirty="0">
                <a:solidFill>
                  <a:schemeClr val="accent4">
                    <a:lumMod val="75000"/>
                  </a:schemeClr>
                </a:solidFill>
                <a:latin typeface="+mn-lt"/>
              </a:rPr>
              <a:t>1.2 – Case studies  </a:t>
            </a:r>
            <a:endParaRPr lang="es-ES" sz="3400" b="1" dirty="0">
              <a:solidFill>
                <a:schemeClr val="accent4">
                  <a:lumMod val="75000"/>
                </a:schemeClr>
              </a:solidFill>
              <a:latin typeface="+mn-lt"/>
            </a:endParaRPr>
          </a:p>
          <a:p>
            <a:pPr marL="914400" lvl="1" indent="-457200">
              <a:buBlip>
                <a:blip r:embed="rId2"/>
              </a:buBlip>
            </a:pPr>
            <a:r>
              <a:rPr lang="en-GB" dirty="0">
                <a:solidFill>
                  <a:srgbClr val="15A71C"/>
                </a:solidFill>
                <a:latin typeface="+mn-lt"/>
              </a:rPr>
              <a:t>Availability of 24 Case studies (3 for each of the 4 thematic </a:t>
            </a:r>
            <a:r>
              <a:rPr lang="en-GB" dirty="0" smtClean="0">
                <a:solidFill>
                  <a:srgbClr val="15A71C"/>
                </a:solidFill>
                <a:latin typeface="+mn-lt"/>
              </a:rPr>
              <a:t>areas </a:t>
            </a:r>
            <a:r>
              <a:rPr lang="en-GB" dirty="0">
                <a:solidFill>
                  <a:srgbClr val="15A71C"/>
                </a:solidFill>
                <a:latin typeface="+mn-lt"/>
              </a:rPr>
              <a:t>- </a:t>
            </a:r>
            <a:r>
              <a:rPr lang="en-US" dirty="0">
                <a:solidFill>
                  <a:srgbClr val="15A71C"/>
                </a:solidFill>
                <a:latin typeface="+mn-lt"/>
              </a:rPr>
              <a:t>i.e. School education, Higher Education, Adult Education, Vocational Education and Training </a:t>
            </a:r>
            <a:r>
              <a:rPr lang="en-GB" dirty="0">
                <a:solidFill>
                  <a:srgbClr val="15A71C"/>
                </a:solidFill>
                <a:latin typeface="+mn-lt"/>
              </a:rPr>
              <a:t>-for each of the 2 countries). </a:t>
            </a:r>
            <a:endParaRPr lang="en-GB" dirty="0" smtClean="0">
              <a:solidFill>
                <a:srgbClr val="15A71C"/>
              </a:solidFill>
              <a:latin typeface="+mn-lt"/>
            </a:endParaRPr>
          </a:p>
          <a:p>
            <a:pPr marL="914400" lvl="1" indent="-457200">
              <a:buBlip>
                <a:blip r:embed="rId3"/>
              </a:buBlip>
            </a:pPr>
            <a:r>
              <a:rPr lang="en-US" dirty="0" smtClean="0">
                <a:solidFill>
                  <a:srgbClr val="FF0000"/>
                </a:solidFill>
                <a:latin typeface="+mn-lt"/>
              </a:rPr>
              <a:t>We </a:t>
            </a:r>
            <a:r>
              <a:rPr lang="en-US" dirty="0">
                <a:solidFill>
                  <a:srgbClr val="FF0000"/>
                </a:solidFill>
                <a:latin typeface="+mn-lt"/>
              </a:rPr>
              <a:t>regret to inform you, there are only three available case studies in Portugal, promoters and coordinators are not willing to participate in the project. </a:t>
            </a:r>
          </a:p>
          <a:p>
            <a:pPr marL="914400" lvl="1" indent="-457200">
              <a:buBlip>
                <a:blip r:embed="rId3"/>
              </a:buBlip>
            </a:pPr>
            <a:r>
              <a:rPr lang="en-US" dirty="0" smtClean="0">
                <a:solidFill>
                  <a:srgbClr val="FF0000"/>
                </a:solidFill>
                <a:latin typeface="+mn-lt"/>
              </a:rPr>
              <a:t>According </a:t>
            </a:r>
            <a:r>
              <a:rPr lang="en-US" dirty="0">
                <a:solidFill>
                  <a:srgbClr val="FF0000"/>
                </a:solidFill>
                <a:latin typeface="+mn-lt"/>
              </a:rPr>
              <a:t>to Spanish case studies, the remaining project (Web del </a:t>
            </a:r>
            <a:r>
              <a:rPr lang="en-US" dirty="0" err="1">
                <a:solidFill>
                  <a:srgbClr val="FF0000"/>
                </a:solidFill>
                <a:latin typeface="+mn-lt"/>
              </a:rPr>
              <a:t>Observatorio</a:t>
            </a:r>
            <a:r>
              <a:rPr lang="en-US" dirty="0">
                <a:solidFill>
                  <a:srgbClr val="FF0000"/>
                </a:solidFill>
                <a:latin typeface="+mn-lt"/>
              </a:rPr>
              <a:t> Atrium </a:t>
            </a:r>
            <a:r>
              <a:rPr lang="en-US" dirty="0" err="1">
                <a:solidFill>
                  <a:srgbClr val="FF0000"/>
                </a:solidFill>
                <a:latin typeface="+mn-lt"/>
              </a:rPr>
              <a:t>Linguarum</a:t>
            </a:r>
            <a:r>
              <a:rPr lang="en-US" dirty="0">
                <a:solidFill>
                  <a:srgbClr val="FF0000"/>
                </a:solidFill>
                <a:latin typeface="+mn-lt"/>
              </a:rPr>
              <a:t>) will be updated in a couple of days. </a:t>
            </a:r>
            <a:endParaRPr lang="es-ES" dirty="0" smtClean="0">
              <a:solidFill>
                <a:srgbClr val="FF0000"/>
              </a:solidFill>
              <a:latin typeface="+mn-lt"/>
            </a:endParaRPr>
          </a:p>
          <a:p>
            <a:endParaRPr lang="es-ES" dirty="0">
              <a:latin typeface="+mn-lt"/>
            </a:endParaRPr>
          </a:p>
        </p:txBody>
      </p:sp>
    </p:spTree>
    <p:extLst>
      <p:ext uri="{BB962C8B-B14F-4D97-AF65-F5344CB8AC3E}">
        <p14:creationId xmlns:p14="http://schemas.microsoft.com/office/powerpoint/2010/main" xmlns="" val="2773666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noAutofit/>
          </a:bodyPr>
          <a:lstStyle/>
          <a:p>
            <a:pPr algn="l"/>
            <a:r>
              <a:rPr lang="en-US" dirty="0">
                <a:solidFill>
                  <a:schemeClr val="accent4">
                    <a:lumMod val="75000"/>
                  </a:schemeClr>
                </a:solidFill>
                <a:latin typeface="+mn-lt"/>
              </a:rPr>
              <a:t>Activities to be carried out in the framework of WP1</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57200" y="1600200"/>
            <a:ext cx="7355160" cy="4525963"/>
          </a:xfrm>
        </p:spPr>
        <p:txBody>
          <a:bodyPr>
            <a:normAutofit/>
          </a:bodyPr>
          <a:lstStyle/>
          <a:p>
            <a:r>
              <a:rPr lang="en-US" sz="2400" b="1" dirty="0">
                <a:solidFill>
                  <a:schemeClr val="accent4">
                    <a:lumMod val="75000"/>
                  </a:schemeClr>
                </a:solidFill>
                <a:latin typeface="+mn-lt"/>
              </a:rPr>
              <a:t>Activity 1.3 – Good Practices      </a:t>
            </a:r>
          </a:p>
          <a:p>
            <a:pPr marL="914400" lvl="1" indent="-457200">
              <a:buBlip>
                <a:blip r:embed="rId2"/>
              </a:buBlip>
            </a:pPr>
            <a:r>
              <a:rPr lang="en-US" sz="2100" dirty="0" smtClean="0">
                <a:solidFill>
                  <a:srgbClr val="15A71C"/>
                </a:solidFill>
                <a:latin typeface="+mn-lt"/>
              </a:rPr>
              <a:t>Identification</a:t>
            </a:r>
            <a:r>
              <a:rPr lang="en-US" sz="2100" dirty="0">
                <a:solidFill>
                  <a:srgbClr val="15A71C"/>
                </a:solidFill>
                <a:latin typeface="+mn-lt"/>
              </a:rPr>
              <a:t>, for each of the 4 thematic Areas (i.e. School education, Higher Education, Adult Education, Vocational Education and Training) in each of the 2 European countries (own country and selected neighbor country), of 1 good practice that will be selected out of the case studies produced.</a:t>
            </a:r>
          </a:p>
          <a:p>
            <a:pPr marL="914400" lvl="1" indent="-457200">
              <a:buBlip>
                <a:blip r:embed="rId3"/>
              </a:buBlip>
            </a:pPr>
            <a:r>
              <a:rPr lang="en-US" sz="2100" dirty="0" smtClean="0">
                <a:solidFill>
                  <a:srgbClr val="FF0000"/>
                </a:solidFill>
                <a:latin typeface="+mn-lt"/>
              </a:rPr>
              <a:t>We </a:t>
            </a:r>
            <a:r>
              <a:rPr lang="en-US" sz="2100" dirty="0">
                <a:solidFill>
                  <a:srgbClr val="FF0000"/>
                </a:solidFill>
                <a:latin typeface="+mn-lt"/>
              </a:rPr>
              <a:t>are waiting the national agency feedback on the selected best practices. </a:t>
            </a:r>
          </a:p>
          <a:p>
            <a:endParaRPr lang="es-ES" sz="2100" dirty="0">
              <a:latin typeface="+mn-lt"/>
            </a:endParaRPr>
          </a:p>
        </p:txBody>
      </p:sp>
    </p:spTree>
    <p:extLst>
      <p:ext uri="{BB962C8B-B14F-4D97-AF65-F5344CB8AC3E}">
        <p14:creationId xmlns:p14="http://schemas.microsoft.com/office/powerpoint/2010/main" xmlns="" val="277366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4888" y="980728"/>
            <a:ext cx="3549080" cy="1143000"/>
          </a:xfrm>
        </p:spPr>
        <p:txBody>
          <a:bodyPr/>
          <a:lstStyle/>
          <a:p>
            <a:pPr algn="l"/>
            <a:r>
              <a:rPr lang="es-ES" sz="5400" dirty="0">
                <a:solidFill>
                  <a:schemeClr val="accent4">
                    <a:lumMod val="75000"/>
                  </a:schemeClr>
                </a:solidFill>
              </a:rPr>
              <a:t>ABSTRACT</a:t>
            </a:r>
          </a:p>
        </p:txBody>
      </p:sp>
      <p:sp>
        <p:nvSpPr>
          <p:cNvPr id="3" name="2 Marcador de contenido"/>
          <p:cNvSpPr>
            <a:spLocks noGrp="1"/>
          </p:cNvSpPr>
          <p:nvPr>
            <p:ph idx="1"/>
          </p:nvPr>
        </p:nvSpPr>
        <p:spPr>
          <a:xfrm>
            <a:off x="611560" y="1916832"/>
            <a:ext cx="4032448" cy="4525963"/>
          </a:xfrm>
        </p:spPr>
        <p:txBody>
          <a:bodyPr>
            <a:noAutofit/>
          </a:bodyPr>
          <a:lstStyle/>
          <a:p>
            <a:pPr marL="0" indent="0">
              <a:buNone/>
            </a:pPr>
            <a:r>
              <a:rPr lang="en-US" sz="2100" i="1" dirty="0">
                <a:latin typeface="+mn-lt"/>
              </a:rPr>
              <a:t>Considering the need to learn foreign languages for professional, occupational or personal </a:t>
            </a:r>
            <a:r>
              <a:rPr lang="en-US" sz="2100" i="1" dirty="0" smtClean="0">
                <a:latin typeface="+mn-lt"/>
              </a:rPr>
              <a:t>development as </a:t>
            </a:r>
            <a:r>
              <a:rPr lang="en-US" sz="2100" i="1" dirty="0">
                <a:latin typeface="+mn-lt"/>
              </a:rPr>
              <a:t>well as the goal of lifelong language learning adopted at the Lisbon summit for education and </a:t>
            </a:r>
            <a:r>
              <a:rPr lang="en-US" sz="2100" i="1" dirty="0" smtClean="0">
                <a:latin typeface="+mn-lt"/>
              </a:rPr>
              <a:t>training, </a:t>
            </a:r>
            <a:r>
              <a:rPr lang="en-US" sz="2100" i="1" dirty="0">
                <a:latin typeface="+mn-lt"/>
              </a:rPr>
              <a:t>it is possible that the demand for learning languages is set to increase dramatically leading to an increase in the development of innovative teaching </a:t>
            </a:r>
            <a:r>
              <a:rPr lang="en-US" sz="2100" i="1" dirty="0" smtClean="0">
                <a:latin typeface="+mn-lt"/>
              </a:rPr>
              <a:t>practices. </a:t>
            </a:r>
          </a:p>
        </p:txBody>
      </p:sp>
      <p:sp>
        <p:nvSpPr>
          <p:cNvPr id="4" name="3 CuadroTexto"/>
          <p:cNvSpPr txBox="1"/>
          <p:nvPr/>
        </p:nvSpPr>
        <p:spPr>
          <a:xfrm>
            <a:off x="4860032" y="671691"/>
            <a:ext cx="3816424" cy="5262979"/>
          </a:xfrm>
          <a:prstGeom prst="rect">
            <a:avLst/>
          </a:prstGeom>
          <a:noFill/>
        </p:spPr>
        <p:txBody>
          <a:bodyPr wrap="square" rtlCol="0">
            <a:spAutoFit/>
          </a:bodyPr>
          <a:lstStyle/>
          <a:p>
            <a:pPr algn="just"/>
            <a:r>
              <a:rPr lang="en-US" sz="2100" i="1" dirty="0" smtClean="0"/>
              <a:t>From this emerged the European Language Label, an initiative that seeks to promote language learning and address the students’ need for full European integration. Therefore, since 1998 the European Language Label has encouraged educational entrepreneurs to integrate their initiatives at both national and European levels. All these initiatives can be adapted to any context and language, so dissemination and promotion are important aspects of the project. </a:t>
            </a:r>
          </a:p>
          <a:p>
            <a:endParaRPr lang="es-ES" sz="2100" dirty="0"/>
          </a:p>
        </p:txBody>
      </p:sp>
    </p:spTree>
    <p:extLst>
      <p:ext uri="{BB962C8B-B14F-4D97-AF65-F5344CB8AC3E}">
        <p14:creationId xmlns:p14="http://schemas.microsoft.com/office/powerpoint/2010/main" xmlns="" val="2110410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noAutofit/>
          </a:bodyPr>
          <a:lstStyle/>
          <a:p>
            <a:pPr algn="l"/>
            <a:r>
              <a:rPr lang="en-US" dirty="0">
                <a:solidFill>
                  <a:schemeClr val="accent4">
                    <a:lumMod val="75000"/>
                  </a:schemeClr>
                </a:solidFill>
                <a:latin typeface="+mn-lt"/>
              </a:rPr>
              <a:t>Activities to be carried out in the framework of WP1</a:t>
            </a:r>
            <a:endParaRPr lang="es-ES" dirty="0">
              <a:solidFill>
                <a:schemeClr val="accent4">
                  <a:lumMod val="75000"/>
                </a:schemeClr>
              </a:solidFill>
              <a:latin typeface="+mn-lt"/>
            </a:endParaRPr>
          </a:p>
        </p:txBody>
      </p:sp>
      <p:sp>
        <p:nvSpPr>
          <p:cNvPr id="5" name="2 Marcador de contenido"/>
          <p:cNvSpPr txBox="1">
            <a:spLocks/>
          </p:cNvSpPr>
          <p:nvPr/>
        </p:nvSpPr>
        <p:spPr>
          <a:xfrm>
            <a:off x="609600" y="1752600"/>
            <a:ext cx="7346776" cy="4525963"/>
          </a:xfrm>
          <a:prstGeom prst="rect">
            <a:avLst/>
          </a:prstGeom>
        </p:spPr>
        <p:txBody>
          <a:bodyPr vert="horz" lIns="91440" tIns="45720" rIns="91440" bIns="45720" rtlCol="0">
            <a:normAutofit/>
          </a:bodyPr>
          <a:lstStyle/>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2400" b="1" i="0" u="none" strike="noStrike" kern="1200" cap="none" spc="0" normalizeH="0" baseline="0" noProof="0" dirty="0" smtClean="0">
                <a:ln>
                  <a:noFill/>
                </a:ln>
                <a:solidFill>
                  <a:srgbClr val="15A71C"/>
                </a:solidFill>
                <a:effectLst/>
                <a:uLnTx/>
                <a:uFillTx/>
                <a:ea typeface="+mn-ea"/>
                <a:cs typeface="+mn-cs"/>
              </a:rPr>
              <a:t>Activity 1.4 - Production of National Reports   </a:t>
            </a:r>
          </a:p>
          <a:p>
            <a:pPr marL="914400" marR="0" lvl="1" indent="-4572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ea typeface="+mn-ea"/>
                <a:cs typeface="+mn-cs"/>
              </a:rPr>
              <a:t>Production of two National Reports that will present the European Language Label in both countries analyzed.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2100" b="0"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xmlns="" val="2773666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noAutofit/>
          </a:bodyPr>
          <a:lstStyle/>
          <a:p>
            <a:pPr algn="l"/>
            <a:r>
              <a:rPr lang="en-US" dirty="0">
                <a:solidFill>
                  <a:schemeClr val="accent4">
                    <a:lumMod val="75000"/>
                  </a:schemeClr>
                </a:solidFill>
                <a:latin typeface="+mn-lt"/>
              </a:rPr>
              <a:t>Activities to be carried out in the framework of WP4</a:t>
            </a:r>
            <a:endParaRPr lang="es-ES" dirty="0">
              <a:solidFill>
                <a:schemeClr val="accent4">
                  <a:lumMod val="75000"/>
                </a:schemeClr>
              </a:solidFill>
              <a:latin typeface="+mn-lt"/>
            </a:endParaRPr>
          </a:p>
        </p:txBody>
      </p:sp>
      <p:sp>
        <p:nvSpPr>
          <p:cNvPr id="6" name="2 Marcador de contenido"/>
          <p:cNvSpPr>
            <a:spLocks noGrp="1"/>
          </p:cNvSpPr>
          <p:nvPr>
            <p:ph idx="1"/>
          </p:nvPr>
        </p:nvSpPr>
        <p:spPr>
          <a:xfrm>
            <a:off x="457200" y="1600200"/>
            <a:ext cx="6995120" cy="4525963"/>
          </a:xfrm>
        </p:spPr>
        <p:txBody>
          <a:bodyPr>
            <a:normAutofit/>
          </a:bodyPr>
          <a:lstStyle/>
          <a:p>
            <a:pPr marL="457200" indent="-457200">
              <a:buBlip>
                <a:blip r:embed="rId2"/>
              </a:buBlip>
            </a:pPr>
            <a:r>
              <a:rPr lang="en-US" sz="2400" b="1" dirty="0">
                <a:solidFill>
                  <a:srgbClr val="15A71C"/>
                </a:solidFill>
                <a:latin typeface="+mn-lt"/>
              </a:rPr>
              <a:t>Activities 4.1 - Translation of Portal contents     </a:t>
            </a:r>
            <a:r>
              <a:rPr lang="en-US" sz="2400" b="1" dirty="0" smtClean="0">
                <a:solidFill>
                  <a:srgbClr val="15A71C"/>
                </a:solidFill>
                <a:latin typeface="+mn-lt"/>
              </a:rPr>
              <a:t> </a:t>
            </a:r>
          </a:p>
          <a:p>
            <a:pPr marL="914400" lvl="1" indent="-457200">
              <a:buFont typeface="Arial" pitchFamily="34" charset="0"/>
              <a:buChar char="•"/>
            </a:pPr>
            <a:r>
              <a:rPr lang="en-US" sz="2100" dirty="0" smtClean="0">
                <a:latin typeface="+mn-lt"/>
              </a:rPr>
              <a:t>Translation </a:t>
            </a:r>
            <a:r>
              <a:rPr lang="en-US" sz="2100" dirty="0">
                <a:latin typeface="+mn-lt"/>
              </a:rPr>
              <a:t>of the main texts of the portal into the national language</a:t>
            </a:r>
          </a:p>
          <a:p>
            <a:endParaRPr lang="es-ES" sz="2100" dirty="0">
              <a:latin typeface="+mn-lt"/>
            </a:endParaRPr>
          </a:p>
        </p:txBody>
      </p:sp>
    </p:spTree>
    <p:extLst>
      <p:ext uri="{BB962C8B-B14F-4D97-AF65-F5344CB8AC3E}">
        <p14:creationId xmlns:p14="http://schemas.microsoft.com/office/powerpoint/2010/main" xmlns="" val="277366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noAutofit/>
          </a:bodyPr>
          <a:lstStyle/>
          <a:p>
            <a:pPr algn="l"/>
            <a:r>
              <a:rPr lang="en-US" dirty="0">
                <a:solidFill>
                  <a:schemeClr val="accent4">
                    <a:lumMod val="75000"/>
                  </a:schemeClr>
                </a:solidFill>
                <a:latin typeface="+mn-lt"/>
              </a:rPr>
              <a:t>Activities to be carried out in the framework of WP5</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57200" y="1600200"/>
            <a:ext cx="7283152" cy="4525963"/>
          </a:xfrm>
        </p:spPr>
        <p:txBody>
          <a:bodyPr>
            <a:normAutofit lnSpcReduction="10000"/>
          </a:bodyPr>
          <a:lstStyle/>
          <a:p>
            <a:pPr marL="457200" indent="-457200">
              <a:buBlip>
                <a:blip r:embed="rId2"/>
              </a:buBlip>
            </a:pPr>
            <a:r>
              <a:rPr lang="en-US" sz="2100" b="1" dirty="0">
                <a:solidFill>
                  <a:srgbClr val="15A71C"/>
                </a:solidFill>
                <a:latin typeface="+mn-lt"/>
              </a:rPr>
              <a:t>Activity 5.1 – Project meetings</a:t>
            </a:r>
            <a:r>
              <a:rPr lang="en-US" sz="2100" b="1" dirty="0">
                <a:latin typeface="+mn-lt"/>
              </a:rPr>
              <a:t>	</a:t>
            </a:r>
          </a:p>
          <a:p>
            <a:pPr marL="914400" lvl="1" indent="-457200">
              <a:buFont typeface="Arial" pitchFamily="34" charset="0"/>
              <a:buChar char="•"/>
            </a:pPr>
            <a:r>
              <a:rPr lang="en-US" sz="2100" dirty="0" smtClean="0">
                <a:latin typeface="+mn-lt"/>
              </a:rPr>
              <a:t>Participation </a:t>
            </a:r>
            <a:r>
              <a:rPr lang="en-US" sz="2100" dirty="0">
                <a:latin typeface="+mn-lt"/>
              </a:rPr>
              <a:t>in Partners Meetings.</a:t>
            </a:r>
          </a:p>
          <a:p>
            <a:pPr marL="1371600" lvl="2" indent="-457200">
              <a:buFont typeface="Arial" pitchFamily="34" charset="0"/>
              <a:buChar char="•"/>
            </a:pPr>
            <a:r>
              <a:rPr lang="en-US" sz="2100" dirty="0" smtClean="0">
                <a:latin typeface="+mn-lt"/>
              </a:rPr>
              <a:t>1st </a:t>
            </a:r>
            <a:r>
              <a:rPr lang="en-US" sz="2100" dirty="0">
                <a:latin typeface="+mn-lt"/>
              </a:rPr>
              <a:t>Meeting: Florence, February 2012         </a:t>
            </a:r>
          </a:p>
          <a:p>
            <a:pPr marL="1371600" lvl="2" indent="-457200">
              <a:buFont typeface="Arial" pitchFamily="34" charset="0"/>
              <a:buChar char="•"/>
            </a:pPr>
            <a:r>
              <a:rPr lang="en-US" sz="2100" dirty="0" smtClean="0">
                <a:latin typeface="+mn-lt"/>
              </a:rPr>
              <a:t>2nd </a:t>
            </a:r>
            <a:r>
              <a:rPr lang="en-US" sz="2100" dirty="0">
                <a:latin typeface="+mn-lt"/>
              </a:rPr>
              <a:t>Meeting: Florence, November 2012          </a:t>
            </a:r>
          </a:p>
          <a:p>
            <a:endParaRPr lang="en-US" sz="2100" dirty="0">
              <a:latin typeface="+mn-lt"/>
            </a:endParaRPr>
          </a:p>
          <a:p>
            <a:endParaRPr lang="en-US" sz="2100" dirty="0">
              <a:latin typeface="+mn-lt"/>
            </a:endParaRPr>
          </a:p>
          <a:p>
            <a:pPr marL="457200" indent="-457200">
              <a:buBlip>
                <a:blip r:embed="rId2"/>
              </a:buBlip>
            </a:pPr>
            <a:r>
              <a:rPr lang="en-US" sz="2100" b="1" dirty="0">
                <a:solidFill>
                  <a:srgbClr val="15A71C"/>
                </a:solidFill>
                <a:latin typeface="+mn-lt"/>
              </a:rPr>
              <a:t>Activity 5.2 – Project Activities Reports</a:t>
            </a:r>
            <a:r>
              <a:rPr lang="en-US" sz="2100" dirty="0">
                <a:latin typeface="+mn-lt"/>
              </a:rPr>
              <a:t>	</a:t>
            </a:r>
          </a:p>
          <a:p>
            <a:pPr marL="914400" lvl="1" indent="-457200">
              <a:buFont typeface="Arial" pitchFamily="34" charset="0"/>
              <a:buChar char="•"/>
            </a:pPr>
            <a:r>
              <a:rPr lang="en-US" sz="2100" dirty="0" smtClean="0">
                <a:latin typeface="+mn-lt"/>
              </a:rPr>
              <a:t>Production </a:t>
            </a:r>
            <a:r>
              <a:rPr lang="en-US" sz="2100" dirty="0">
                <a:latin typeface="+mn-lt"/>
              </a:rPr>
              <a:t>and uploading of in progress Project activities reports</a:t>
            </a:r>
            <a:r>
              <a:rPr lang="en-US" sz="2100" dirty="0" smtClean="0">
                <a:latin typeface="+mn-lt"/>
              </a:rPr>
              <a:t>.</a:t>
            </a:r>
            <a:endParaRPr lang="en-US" sz="2100" dirty="0">
              <a:latin typeface="+mn-lt"/>
            </a:endParaRPr>
          </a:p>
          <a:p>
            <a:pPr marL="914400" lvl="1" indent="-457200">
              <a:buFont typeface="Arial" pitchFamily="34" charset="0"/>
              <a:buChar char="•"/>
            </a:pPr>
            <a:r>
              <a:rPr lang="en-US" sz="2100" dirty="0" smtClean="0">
                <a:latin typeface="+mn-lt"/>
              </a:rPr>
              <a:t>30 </a:t>
            </a:r>
            <a:r>
              <a:rPr lang="en-US" sz="2100" dirty="0">
                <a:latin typeface="+mn-lt"/>
              </a:rPr>
              <a:t>March 2012 </a:t>
            </a:r>
          </a:p>
          <a:p>
            <a:pPr marL="914400" lvl="1" indent="-457200">
              <a:buFont typeface="Arial" pitchFamily="34" charset="0"/>
              <a:buChar char="•"/>
            </a:pPr>
            <a:r>
              <a:rPr lang="en-US" sz="2100" dirty="0" smtClean="0">
                <a:latin typeface="+mn-lt"/>
              </a:rPr>
              <a:t>30 </a:t>
            </a:r>
            <a:r>
              <a:rPr lang="en-US" sz="2100" dirty="0">
                <a:latin typeface="+mn-lt"/>
              </a:rPr>
              <a:t>June 2012</a:t>
            </a:r>
          </a:p>
          <a:p>
            <a:pPr marL="914400" lvl="1" indent="-457200">
              <a:buFont typeface="Arial" pitchFamily="34" charset="0"/>
              <a:buChar char="•"/>
            </a:pPr>
            <a:r>
              <a:rPr lang="en-US" sz="2100" dirty="0" smtClean="0">
                <a:latin typeface="+mn-lt"/>
              </a:rPr>
              <a:t>30 </a:t>
            </a:r>
            <a:r>
              <a:rPr lang="en-US" sz="2100" dirty="0">
                <a:latin typeface="+mn-lt"/>
              </a:rPr>
              <a:t>September 2012</a:t>
            </a:r>
          </a:p>
          <a:p>
            <a:endParaRPr lang="es-ES" sz="2100" dirty="0">
              <a:latin typeface="+mn-lt"/>
            </a:endParaRPr>
          </a:p>
        </p:txBody>
      </p:sp>
    </p:spTree>
    <p:extLst>
      <p:ext uri="{BB962C8B-B14F-4D97-AF65-F5344CB8AC3E}">
        <p14:creationId xmlns:p14="http://schemas.microsoft.com/office/powerpoint/2010/main" xmlns="" val="2773666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noAutofit/>
          </a:bodyPr>
          <a:lstStyle/>
          <a:p>
            <a:pPr algn="l"/>
            <a:r>
              <a:rPr lang="en-US" dirty="0">
                <a:solidFill>
                  <a:schemeClr val="accent4">
                    <a:lumMod val="75000"/>
                  </a:schemeClr>
                </a:solidFill>
                <a:latin typeface="+mn-lt"/>
              </a:rPr>
              <a:t>Activities to be carried out in the framework of WP7</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57200" y="1600200"/>
            <a:ext cx="7211144" cy="4525963"/>
          </a:xfrm>
        </p:spPr>
        <p:txBody>
          <a:bodyPr>
            <a:normAutofit/>
          </a:bodyPr>
          <a:lstStyle/>
          <a:p>
            <a:pPr marL="457200" indent="-457200">
              <a:buBlip>
                <a:blip r:embed="rId2"/>
              </a:buBlip>
            </a:pPr>
            <a:r>
              <a:rPr lang="en-GB" sz="2400" b="1" dirty="0">
                <a:solidFill>
                  <a:srgbClr val="15A71C"/>
                </a:solidFill>
                <a:latin typeface="+mn-lt"/>
              </a:rPr>
              <a:t>Activity 7.1 – Dissemination events    </a:t>
            </a:r>
            <a:endParaRPr lang="es-ES" sz="2400" dirty="0">
              <a:solidFill>
                <a:srgbClr val="15A71C"/>
              </a:solidFill>
              <a:latin typeface="+mn-lt"/>
            </a:endParaRPr>
          </a:p>
          <a:p>
            <a:pPr marL="914400" lvl="1" indent="-457200">
              <a:buFont typeface="Arial" pitchFamily="34" charset="0"/>
              <a:buChar char="•"/>
            </a:pPr>
            <a:r>
              <a:rPr lang="en-US" sz="2100" dirty="0">
                <a:latin typeface="+mn-lt"/>
              </a:rPr>
              <a:t>Organization of 2 dissemination events on the project every month and filling in of dissemination report forms on the website</a:t>
            </a:r>
            <a:r>
              <a:rPr lang="en-US" sz="2100" dirty="0" smtClean="0">
                <a:latin typeface="+mn-lt"/>
              </a:rPr>
              <a:t>.</a:t>
            </a:r>
            <a:r>
              <a:rPr lang="en-GB" sz="2100" dirty="0">
                <a:latin typeface="+mn-lt"/>
              </a:rPr>
              <a:t> </a:t>
            </a:r>
            <a:endParaRPr lang="es-ES" sz="2100" dirty="0">
              <a:latin typeface="+mn-lt"/>
            </a:endParaRPr>
          </a:p>
          <a:p>
            <a:pPr marL="914400" lvl="1" indent="-457200">
              <a:buFont typeface="Arial" pitchFamily="34" charset="0"/>
              <a:buChar char="•"/>
            </a:pPr>
            <a:r>
              <a:rPr lang="en-US" sz="2100" dirty="0">
                <a:latin typeface="+mn-lt"/>
              </a:rPr>
              <a:t>30 March 2012 </a:t>
            </a:r>
            <a:endParaRPr lang="es-ES" sz="2100" dirty="0">
              <a:latin typeface="+mn-lt"/>
            </a:endParaRPr>
          </a:p>
          <a:p>
            <a:pPr marL="914400" lvl="1" indent="-457200">
              <a:buFont typeface="Arial" pitchFamily="34" charset="0"/>
              <a:buChar char="•"/>
            </a:pPr>
            <a:r>
              <a:rPr lang="en-US" sz="2100" dirty="0">
                <a:latin typeface="+mn-lt"/>
              </a:rPr>
              <a:t>30 June 2012</a:t>
            </a:r>
            <a:endParaRPr lang="es-ES" sz="2100" dirty="0">
              <a:latin typeface="+mn-lt"/>
            </a:endParaRPr>
          </a:p>
          <a:p>
            <a:pPr marL="914400" lvl="1" indent="-457200">
              <a:buFont typeface="Arial" pitchFamily="34" charset="0"/>
              <a:buChar char="•"/>
            </a:pPr>
            <a:r>
              <a:rPr lang="en-US" sz="2100" dirty="0">
                <a:latin typeface="+mn-lt"/>
              </a:rPr>
              <a:t>30 September 2012</a:t>
            </a:r>
            <a:endParaRPr lang="es-ES" sz="2100" dirty="0">
              <a:latin typeface="+mn-lt"/>
            </a:endParaRPr>
          </a:p>
          <a:p>
            <a:endParaRPr lang="es-ES" dirty="0">
              <a:latin typeface="+mn-lt"/>
            </a:endParaRPr>
          </a:p>
        </p:txBody>
      </p:sp>
    </p:spTree>
    <p:extLst>
      <p:ext uri="{BB962C8B-B14F-4D97-AF65-F5344CB8AC3E}">
        <p14:creationId xmlns:p14="http://schemas.microsoft.com/office/powerpoint/2010/main" xmlns="" val="2773666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normAutofit fontScale="90000"/>
          </a:bodyPr>
          <a:lstStyle/>
          <a:p>
            <a:pPr algn="l"/>
            <a:r>
              <a:rPr lang="en-US" dirty="0">
                <a:solidFill>
                  <a:schemeClr val="accent4">
                    <a:lumMod val="75000"/>
                  </a:schemeClr>
                </a:solidFill>
                <a:latin typeface="+mn-lt"/>
              </a:rPr>
              <a:t>Activities to be carried out in the framework of WP8</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57200" y="1600200"/>
            <a:ext cx="8229600" cy="4525963"/>
          </a:xfrm>
        </p:spPr>
        <p:txBody>
          <a:bodyPr>
            <a:normAutofit/>
          </a:bodyPr>
          <a:lstStyle/>
          <a:p>
            <a:pPr marL="457200" indent="-457200">
              <a:buBlip>
                <a:blip r:embed="rId2"/>
              </a:buBlip>
            </a:pPr>
            <a:r>
              <a:rPr lang="en-GB" sz="2400" b="1" dirty="0">
                <a:solidFill>
                  <a:srgbClr val="15A71C"/>
                </a:solidFill>
                <a:latin typeface="+mn-lt"/>
              </a:rPr>
              <a:t>Activities 8.1 – National Agencies involvement</a:t>
            </a:r>
            <a:r>
              <a:rPr lang="en-GB" sz="2400" b="1" dirty="0">
                <a:latin typeface="+mn-lt"/>
              </a:rPr>
              <a:t>     </a:t>
            </a:r>
            <a:endParaRPr lang="es-ES" sz="2400" b="1" dirty="0">
              <a:latin typeface="+mn-lt"/>
            </a:endParaRPr>
          </a:p>
          <a:p>
            <a:pPr marL="914400" lvl="1" indent="-457200">
              <a:buFont typeface="Arial" pitchFamily="34" charset="0"/>
              <a:buChar char="•"/>
            </a:pPr>
            <a:r>
              <a:rPr lang="en-US" sz="2300" dirty="0">
                <a:latin typeface="+mn-lt"/>
              </a:rPr>
              <a:t>Involvement of the National Agency in charge of the national management of the European Language Label</a:t>
            </a:r>
            <a:endParaRPr lang="es-ES" sz="2300" dirty="0">
              <a:latin typeface="+mn-lt"/>
            </a:endParaRPr>
          </a:p>
          <a:p>
            <a:r>
              <a:rPr lang="en-US" dirty="0">
                <a:latin typeface="+mn-lt"/>
              </a:rPr>
              <a:t> </a:t>
            </a:r>
            <a:endParaRPr lang="es-ES" dirty="0">
              <a:latin typeface="+mn-lt"/>
            </a:endParaRPr>
          </a:p>
          <a:p>
            <a:pPr marL="457200" indent="-457200">
              <a:buBlip>
                <a:blip r:embed="rId2"/>
              </a:buBlip>
            </a:pPr>
            <a:r>
              <a:rPr lang="en-GB" sz="2400" b="1" dirty="0">
                <a:solidFill>
                  <a:srgbClr val="15A71C"/>
                </a:solidFill>
                <a:latin typeface="+mn-lt"/>
              </a:rPr>
              <a:t>Activity 8.2 – Associated Partners</a:t>
            </a:r>
            <a:r>
              <a:rPr lang="en-GB" sz="2400" dirty="0">
                <a:latin typeface="+mn-lt"/>
              </a:rPr>
              <a:t>	</a:t>
            </a:r>
            <a:endParaRPr lang="es-ES" sz="2400" dirty="0">
              <a:latin typeface="+mn-lt"/>
            </a:endParaRPr>
          </a:p>
          <a:p>
            <a:pPr marL="914400" lvl="1" indent="-457200">
              <a:buFont typeface="Arial" pitchFamily="34" charset="0"/>
              <a:buChar char="•"/>
            </a:pPr>
            <a:r>
              <a:rPr lang="en-US" sz="2300" dirty="0">
                <a:latin typeface="+mn-lt"/>
              </a:rPr>
              <a:t>Involvement of at least 10 organizations operating in the field of economy education and/or language learning for specific purposes as Associated Partners of the project</a:t>
            </a:r>
            <a:r>
              <a:rPr lang="en-US" sz="2300" dirty="0" smtClean="0">
                <a:latin typeface="+mn-lt"/>
              </a:rPr>
              <a:t>.</a:t>
            </a:r>
            <a:endParaRPr lang="es-ES" sz="2300" dirty="0">
              <a:latin typeface="+mn-lt"/>
            </a:endParaRPr>
          </a:p>
          <a:p>
            <a:pPr marL="914400" lvl="1" indent="-457200">
              <a:buFont typeface="Arial" pitchFamily="34" charset="0"/>
              <a:buChar char="•"/>
            </a:pPr>
            <a:r>
              <a:rPr lang="en-GB" sz="2300" dirty="0">
                <a:latin typeface="+mn-lt"/>
              </a:rPr>
              <a:t>10 letters of participation (5 Year 1 + 5 Year 2)</a:t>
            </a:r>
            <a:endParaRPr lang="es-ES" sz="2300" dirty="0">
              <a:latin typeface="+mn-lt"/>
            </a:endParaRPr>
          </a:p>
          <a:p>
            <a:pPr marL="914400" lvl="1" indent="-457200">
              <a:buFont typeface="Arial" pitchFamily="34" charset="0"/>
              <a:buChar char="•"/>
            </a:pPr>
            <a:r>
              <a:rPr lang="en-GB" sz="2300" dirty="0">
                <a:latin typeface="+mn-lt"/>
              </a:rPr>
              <a:t>10 Associated Partners (5 Year 1 + 5 Year 2</a:t>
            </a:r>
            <a:r>
              <a:rPr lang="en-GB" sz="2300" dirty="0" smtClean="0">
                <a:latin typeface="+mn-lt"/>
              </a:rPr>
              <a:t>)</a:t>
            </a:r>
            <a:endParaRPr lang="es-ES" sz="2300" dirty="0">
              <a:latin typeface="+mn-lt"/>
            </a:endParaRPr>
          </a:p>
        </p:txBody>
      </p:sp>
    </p:spTree>
    <p:extLst>
      <p:ext uri="{BB962C8B-B14F-4D97-AF65-F5344CB8AC3E}">
        <p14:creationId xmlns:p14="http://schemas.microsoft.com/office/powerpoint/2010/main" xmlns="" val="2773666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Conclusions</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395536" y="1268760"/>
            <a:ext cx="7283152" cy="4525963"/>
          </a:xfrm>
        </p:spPr>
        <p:txBody>
          <a:bodyPr>
            <a:normAutofit/>
          </a:bodyPr>
          <a:lstStyle/>
          <a:p>
            <a:r>
              <a:rPr lang="en-US" sz="2100" dirty="0">
                <a:latin typeface="+mn-lt"/>
              </a:rPr>
              <a:t>Our team, an innovative and multidisciplinary group that belongs to the University of Extremadura, together with the Ministry of Education have selected the language learning initiatives that have been awarded the European Language Label. </a:t>
            </a:r>
            <a:endParaRPr lang="en-US" sz="2100" dirty="0" smtClean="0">
              <a:latin typeface="+mn-lt"/>
            </a:endParaRPr>
          </a:p>
          <a:p>
            <a:endParaRPr lang="en-US" sz="2100" dirty="0" smtClean="0">
              <a:latin typeface="+mn-lt"/>
            </a:endParaRPr>
          </a:p>
          <a:p>
            <a:r>
              <a:rPr lang="en-US" sz="2100" dirty="0" smtClean="0">
                <a:latin typeface="+mn-lt"/>
              </a:rPr>
              <a:t>After </a:t>
            </a:r>
            <a:r>
              <a:rPr lang="en-US" sz="2100" dirty="0">
                <a:latin typeface="+mn-lt"/>
              </a:rPr>
              <a:t>several months of study, selection, and analysis, we present the four best practices. These correspond with the best winning initiatives in Spain since the beginning of the European Language Label in 1998 up to and including 2011 and reflect the political priorities of the European Commission in the field of language learning</a:t>
            </a:r>
            <a:r>
              <a:rPr lang="en-US" sz="2100" dirty="0" smtClean="0">
                <a:latin typeface="+mn-lt"/>
              </a:rPr>
              <a:t>.</a:t>
            </a:r>
            <a:endParaRPr lang="es-ES" sz="2100" dirty="0">
              <a:latin typeface="+mn-lt"/>
            </a:endParaRPr>
          </a:p>
        </p:txBody>
      </p:sp>
    </p:spTree>
    <p:extLst>
      <p:ext uri="{BB962C8B-B14F-4D97-AF65-F5344CB8AC3E}">
        <p14:creationId xmlns:p14="http://schemas.microsoft.com/office/powerpoint/2010/main" xmlns="" val="12726504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Conclusions</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67544" y="1268760"/>
            <a:ext cx="7211144" cy="4525963"/>
          </a:xfrm>
        </p:spPr>
        <p:txBody>
          <a:bodyPr>
            <a:normAutofit/>
          </a:bodyPr>
          <a:lstStyle/>
          <a:p>
            <a:r>
              <a:rPr lang="en-US" sz="2100" dirty="0">
                <a:latin typeface="+mn-lt"/>
              </a:rPr>
              <a:t>Most project coordinators selected have shown their support for the annexation by NELLIP of the project by providing information concerning their initiative. Through their participation they will also gain a better understanding of all the award winning projects throughout Europe and gain official European recognition</a:t>
            </a:r>
            <a:r>
              <a:rPr lang="en-US" sz="2100" dirty="0" smtClean="0">
                <a:latin typeface="+mn-lt"/>
              </a:rPr>
              <a:t>.</a:t>
            </a:r>
          </a:p>
          <a:p>
            <a:endParaRPr lang="en-US" sz="2100" dirty="0">
              <a:latin typeface="+mn-lt"/>
            </a:endParaRPr>
          </a:p>
          <a:p>
            <a:r>
              <a:rPr lang="en-US" sz="2100" dirty="0">
                <a:latin typeface="+mn-lt"/>
              </a:rPr>
              <a:t>In addition to the support we have received for the coordinators we have also received letters from other institutions demonstrating their interest in the project and desire to benefit from the results of the analysis in order to enrich their teaching practice.</a:t>
            </a:r>
          </a:p>
          <a:p>
            <a:endParaRPr lang="es-ES" sz="2100" dirty="0">
              <a:latin typeface="+mn-lt"/>
            </a:endParaRPr>
          </a:p>
        </p:txBody>
      </p:sp>
    </p:spTree>
    <p:extLst>
      <p:ext uri="{BB962C8B-B14F-4D97-AF65-F5344CB8AC3E}">
        <p14:creationId xmlns:p14="http://schemas.microsoft.com/office/powerpoint/2010/main" xmlns="" val="15895755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1520" y="1196752"/>
            <a:ext cx="8496944" cy="4608512"/>
          </a:xfrm>
          <a:prstGeom prst="rect">
            <a:avLst/>
          </a:prstGeom>
          <a:solidFill>
            <a:schemeClr val="accent4">
              <a:lumMod val="20000"/>
              <a:lumOff val="80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457200" y="188640"/>
            <a:ext cx="8229600" cy="1143000"/>
          </a:xfrm>
        </p:spPr>
        <p:txBody>
          <a:bodyPr/>
          <a:lstStyle/>
          <a:p>
            <a:pPr algn="l"/>
            <a:r>
              <a:rPr lang="es-ES" dirty="0" err="1">
                <a:solidFill>
                  <a:schemeClr val="accent4">
                    <a:lumMod val="75000"/>
                  </a:schemeClr>
                </a:solidFill>
                <a:latin typeface="+mn-lt"/>
              </a:rPr>
              <a:t>Conclusions</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323528" y="1268760"/>
            <a:ext cx="3816424" cy="4525963"/>
          </a:xfrm>
        </p:spPr>
        <p:txBody>
          <a:bodyPr>
            <a:noAutofit/>
          </a:bodyPr>
          <a:lstStyle/>
          <a:p>
            <a:r>
              <a:rPr lang="es-ES" sz="1400" dirty="0" err="1">
                <a:latin typeface="+mn-lt"/>
              </a:rPr>
              <a:t>They</a:t>
            </a:r>
            <a:r>
              <a:rPr lang="es-ES" sz="1400" dirty="0">
                <a:latin typeface="+mn-lt"/>
              </a:rPr>
              <a:t> </a:t>
            </a:r>
            <a:r>
              <a:rPr lang="es-ES" sz="1400" dirty="0" err="1" smtClean="0">
                <a:latin typeface="+mn-lt"/>
              </a:rPr>
              <a:t>include</a:t>
            </a:r>
            <a:r>
              <a:rPr lang="es-ES" sz="1400" dirty="0" smtClean="0">
                <a:latin typeface="+mn-lt"/>
              </a:rPr>
              <a:t>:</a:t>
            </a:r>
          </a:p>
          <a:p>
            <a:endParaRPr lang="es-ES" sz="1400" dirty="0" smtClean="0">
              <a:latin typeface="+mn-lt"/>
            </a:endParaRPr>
          </a:p>
          <a:p>
            <a:pPr marL="457200" indent="-457200">
              <a:buFont typeface="Arial" pitchFamily="34" charset="0"/>
              <a:buChar char="•"/>
            </a:pPr>
            <a:r>
              <a:rPr lang="es-ES" sz="1400" dirty="0" smtClean="0">
                <a:latin typeface="+mn-lt"/>
              </a:rPr>
              <a:t>Centros </a:t>
            </a:r>
            <a:r>
              <a:rPr lang="es-ES" sz="1400" dirty="0">
                <a:latin typeface="+mn-lt"/>
              </a:rPr>
              <a:t>de Profesores y Recursos (</a:t>
            </a:r>
            <a:r>
              <a:rPr lang="es-ES" sz="1400" dirty="0" smtClean="0">
                <a:latin typeface="+mn-lt"/>
              </a:rPr>
              <a:t>Mérida)</a:t>
            </a:r>
          </a:p>
          <a:p>
            <a:pPr marL="457200" indent="-457200">
              <a:buFont typeface="Arial" pitchFamily="34" charset="0"/>
              <a:buChar char="•"/>
            </a:pPr>
            <a:r>
              <a:rPr lang="es-ES" sz="1400" dirty="0" smtClean="0">
                <a:latin typeface="+mn-lt"/>
              </a:rPr>
              <a:t>Escuelas </a:t>
            </a:r>
            <a:r>
              <a:rPr lang="es-ES" sz="1400" dirty="0">
                <a:latin typeface="+mn-lt"/>
              </a:rPr>
              <a:t>oficiales de </a:t>
            </a:r>
            <a:r>
              <a:rPr lang="es-ES" sz="1400" dirty="0" smtClean="0">
                <a:latin typeface="+mn-lt"/>
              </a:rPr>
              <a:t>idiomas</a:t>
            </a:r>
          </a:p>
          <a:p>
            <a:pPr marL="457200" indent="-457200">
              <a:buFont typeface="Arial" pitchFamily="34" charset="0"/>
              <a:buChar char="•"/>
            </a:pPr>
            <a:r>
              <a:rPr lang="es-ES" sz="1400" dirty="0" err="1" smtClean="0">
                <a:latin typeface="+mn-lt"/>
              </a:rPr>
              <a:t>Fac</a:t>
            </a:r>
            <a:r>
              <a:rPr lang="es-ES" sz="1400" dirty="0">
                <a:latin typeface="+mn-lt"/>
              </a:rPr>
              <a:t>. Formación del Profesorado, Universidad de Extremadura, </a:t>
            </a:r>
            <a:r>
              <a:rPr lang="es-ES" sz="1400" dirty="0" smtClean="0">
                <a:latin typeface="+mn-lt"/>
              </a:rPr>
              <a:t>Cáceres</a:t>
            </a:r>
          </a:p>
          <a:p>
            <a:pPr marL="457200" indent="-457200">
              <a:buFont typeface="Arial" pitchFamily="34" charset="0"/>
              <a:buChar char="•"/>
            </a:pPr>
            <a:r>
              <a:rPr lang="es-ES" sz="1400" dirty="0" smtClean="0">
                <a:latin typeface="+mn-lt"/>
              </a:rPr>
              <a:t>CEIP </a:t>
            </a:r>
            <a:r>
              <a:rPr lang="es-ES" sz="1400" dirty="0">
                <a:latin typeface="+mn-lt"/>
              </a:rPr>
              <a:t>Santísimo Cristo de la Salud (</a:t>
            </a:r>
            <a:r>
              <a:rPr lang="es-ES" sz="1400" dirty="0" err="1" smtClean="0">
                <a:latin typeface="+mn-lt"/>
              </a:rPr>
              <a:t>Hervás</a:t>
            </a:r>
            <a:r>
              <a:rPr lang="es-ES" sz="1400" dirty="0" smtClean="0">
                <a:latin typeface="+mn-lt"/>
              </a:rPr>
              <a:t>)</a:t>
            </a:r>
          </a:p>
          <a:p>
            <a:pPr marL="457200" indent="-457200">
              <a:buFont typeface="Arial" pitchFamily="34" charset="0"/>
              <a:buChar char="•"/>
            </a:pPr>
            <a:r>
              <a:rPr lang="es-ES" sz="1400" dirty="0" smtClean="0">
                <a:latin typeface="+mn-lt"/>
              </a:rPr>
              <a:t>Universidades </a:t>
            </a:r>
            <a:r>
              <a:rPr lang="es-ES" sz="1400" dirty="0">
                <a:latin typeface="+mn-lt"/>
              </a:rPr>
              <a:t>extranjeras (</a:t>
            </a:r>
            <a:r>
              <a:rPr lang="es-ES" sz="1400" dirty="0" err="1">
                <a:latin typeface="+mn-lt"/>
              </a:rPr>
              <a:t>Wofford</a:t>
            </a:r>
            <a:r>
              <a:rPr lang="es-ES" sz="1400" dirty="0">
                <a:latin typeface="+mn-lt"/>
              </a:rPr>
              <a:t> </a:t>
            </a:r>
            <a:r>
              <a:rPr lang="es-ES" sz="1400" dirty="0" err="1">
                <a:latin typeface="+mn-lt"/>
              </a:rPr>
              <a:t>College</a:t>
            </a:r>
            <a:r>
              <a:rPr lang="es-ES" sz="1400" dirty="0">
                <a:latin typeface="+mn-lt"/>
              </a:rPr>
              <a:t>, Spartanburg, South Carolina, </a:t>
            </a:r>
            <a:r>
              <a:rPr lang="es-ES" sz="1400" dirty="0" smtClean="0">
                <a:latin typeface="+mn-lt"/>
              </a:rPr>
              <a:t>EE.UU)</a:t>
            </a:r>
          </a:p>
          <a:p>
            <a:pPr marL="457200" indent="-457200">
              <a:buFont typeface="Arial" pitchFamily="34" charset="0"/>
              <a:buChar char="•"/>
            </a:pPr>
            <a:r>
              <a:rPr lang="es-ES" sz="1400" dirty="0" smtClean="0">
                <a:latin typeface="+mn-lt"/>
              </a:rPr>
              <a:t>Instituto </a:t>
            </a:r>
            <a:r>
              <a:rPr lang="es-ES" sz="1400" dirty="0">
                <a:latin typeface="+mn-lt"/>
              </a:rPr>
              <a:t>de Tecnología, Electrónica, Informática y Comunicaciones (</a:t>
            </a:r>
            <a:r>
              <a:rPr lang="es-ES" sz="1400" dirty="0" smtClean="0">
                <a:latin typeface="+mn-lt"/>
              </a:rPr>
              <a:t>Badajoz)</a:t>
            </a:r>
          </a:p>
          <a:p>
            <a:pPr marL="457200" indent="-457200">
              <a:buFont typeface="Arial" pitchFamily="34" charset="0"/>
              <a:buChar char="•"/>
            </a:pPr>
            <a:r>
              <a:rPr lang="es-ES" sz="1400" dirty="0" smtClean="0">
                <a:latin typeface="+mn-lt"/>
              </a:rPr>
              <a:t>Academias </a:t>
            </a:r>
            <a:r>
              <a:rPr lang="es-ES" sz="1400" dirty="0">
                <a:latin typeface="+mn-lt"/>
              </a:rPr>
              <a:t>de inglés: Dickens </a:t>
            </a:r>
            <a:r>
              <a:rPr lang="es-ES" sz="1400" dirty="0" err="1">
                <a:latin typeface="+mn-lt"/>
              </a:rPr>
              <a:t>Institute</a:t>
            </a:r>
            <a:r>
              <a:rPr lang="es-ES" sz="1400" dirty="0">
                <a:latin typeface="+mn-lt"/>
              </a:rPr>
              <a:t>, (</a:t>
            </a:r>
            <a:r>
              <a:rPr lang="es-ES" sz="1400" dirty="0" smtClean="0">
                <a:latin typeface="+mn-lt"/>
              </a:rPr>
              <a:t>Mérida)</a:t>
            </a:r>
          </a:p>
          <a:p>
            <a:pPr marL="457200" indent="-457200">
              <a:buFont typeface="Arial" pitchFamily="34" charset="0"/>
              <a:buChar char="•"/>
            </a:pPr>
            <a:r>
              <a:rPr lang="es-ES" sz="1400" dirty="0" smtClean="0">
                <a:latin typeface="+mn-lt"/>
              </a:rPr>
              <a:t>Fundación </a:t>
            </a:r>
            <a:r>
              <a:rPr lang="es-ES" sz="1400" dirty="0" err="1">
                <a:latin typeface="+mn-lt"/>
              </a:rPr>
              <a:t>Fesord</a:t>
            </a:r>
            <a:r>
              <a:rPr lang="es-ES" sz="1400" dirty="0">
                <a:latin typeface="+mn-lt"/>
              </a:rPr>
              <a:t>  (</a:t>
            </a:r>
            <a:r>
              <a:rPr lang="es-ES" sz="1400" dirty="0" smtClean="0">
                <a:latin typeface="+mn-lt"/>
              </a:rPr>
              <a:t>Valencia)Escuela </a:t>
            </a:r>
            <a:r>
              <a:rPr lang="es-ES" sz="1400" dirty="0">
                <a:latin typeface="+mn-lt"/>
              </a:rPr>
              <a:t>Oficial de Idiomas de </a:t>
            </a:r>
            <a:r>
              <a:rPr lang="es-ES" sz="1400" dirty="0" smtClean="0">
                <a:latin typeface="+mn-lt"/>
              </a:rPr>
              <a:t>Salamanca</a:t>
            </a:r>
          </a:p>
          <a:p>
            <a:pPr marL="457200" indent="-457200">
              <a:buFont typeface="Arial" pitchFamily="34" charset="0"/>
              <a:buChar char="•"/>
            </a:pPr>
            <a:r>
              <a:rPr lang="es-ES" sz="1400" dirty="0" smtClean="0">
                <a:latin typeface="+mn-lt"/>
              </a:rPr>
              <a:t>Escuela </a:t>
            </a:r>
            <a:r>
              <a:rPr lang="es-ES" sz="1400" dirty="0">
                <a:latin typeface="+mn-lt"/>
              </a:rPr>
              <a:t>Oficial de Idiomas de A </a:t>
            </a:r>
            <a:r>
              <a:rPr lang="es-ES" sz="1400" dirty="0" smtClean="0">
                <a:latin typeface="+mn-lt"/>
              </a:rPr>
              <a:t>Coruña</a:t>
            </a:r>
          </a:p>
          <a:p>
            <a:endParaRPr lang="es-ES" sz="1400" dirty="0">
              <a:latin typeface="+mn-lt"/>
            </a:endParaRPr>
          </a:p>
        </p:txBody>
      </p:sp>
      <p:sp>
        <p:nvSpPr>
          <p:cNvPr id="4" name="3 CuadroTexto"/>
          <p:cNvSpPr txBox="1"/>
          <p:nvPr/>
        </p:nvSpPr>
        <p:spPr>
          <a:xfrm>
            <a:off x="4355976" y="1772816"/>
            <a:ext cx="4283968" cy="3108543"/>
          </a:xfrm>
          <a:prstGeom prst="rect">
            <a:avLst/>
          </a:prstGeom>
          <a:noFill/>
        </p:spPr>
        <p:txBody>
          <a:bodyPr wrap="square" rtlCol="0">
            <a:spAutoFit/>
          </a:bodyPr>
          <a:lstStyle/>
          <a:p>
            <a:pPr marL="457200" indent="-457200">
              <a:buFont typeface="Arial" pitchFamily="34" charset="0"/>
              <a:buChar char="•"/>
            </a:pPr>
            <a:r>
              <a:rPr lang="es-ES" sz="1400" dirty="0" smtClean="0"/>
              <a:t>Escuela Oficial de Idiomas El Fuero de Logroño (Logroño)</a:t>
            </a:r>
          </a:p>
          <a:p>
            <a:pPr marL="457200" indent="-457200">
              <a:buFont typeface="Arial" pitchFamily="34" charset="0"/>
              <a:buChar char="•"/>
            </a:pPr>
            <a:r>
              <a:rPr lang="es-ES" sz="1400" dirty="0" smtClean="0"/>
              <a:t>SAI SUR Madrid (Servicio de Apoyo al Alumnado Inmigrante)</a:t>
            </a:r>
          </a:p>
          <a:p>
            <a:pPr marL="457200" indent="-457200">
              <a:buFont typeface="Arial" pitchFamily="34" charset="0"/>
              <a:buChar char="•"/>
            </a:pPr>
            <a:r>
              <a:rPr lang="es-ES" sz="1400" dirty="0" smtClean="0"/>
              <a:t>CEIP León </a:t>
            </a:r>
            <a:r>
              <a:rPr lang="es-ES" sz="1400" dirty="0" err="1" smtClean="0"/>
              <a:t>Solá</a:t>
            </a:r>
            <a:r>
              <a:rPr lang="es-ES" sz="1400" dirty="0" smtClean="0"/>
              <a:t> (Melilla)</a:t>
            </a:r>
          </a:p>
          <a:p>
            <a:pPr marL="457200" indent="-457200">
              <a:buFont typeface="Arial" pitchFamily="34" charset="0"/>
              <a:buChar char="•"/>
            </a:pPr>
            <a:r>
              <a:rPr lang="es-ES" sz="1400" dirty="0" smtClean="0"/>
              <a:t>CEIP Pedro de Valdivia (</a:t>
            </a:r>
            <a:r>
              <a:rPr lang="es-ES" sz="1400" dirty="0" err="1" smtClean="0"/>
              <a:t>Castuera</a:t>
            </a:r>
            <a:r>
              <a:rPr lang="es-ES" sz="1400" dirty="0" smtClean="0"/>
              <a:t>)</a:t>
            </a:r>
          </a:p>
          <a:p>
            <a:pPr marL="457200" indent="-457200">
              <a:buFont typeface="Arial" pitchFamily="34" charset="0"/>
              <a:buChar char="•"/>
            </a:pPr>
            <a:r>
              <a:rPr lang="es-ES" sz="1400" dirty="0" smtClean="0"/>
              <a:t>Espacio Joven (Ayuntamiento de Cartagena)</a:t>
            </a:r>
          </a:p>
          <a:p>
            <a:pPr marL="457200" indent="-457200">
              <a:buFont typeface="Arial" pitchFamily="34" charset="0"/>
              <a:buChar char="•"/>
            </a:pPr>
            <a:r>
              <a:rPr lang="es-ES" sz="1400" dirty="0" smtClean="0"/>
              <a:t>Asociación ATIFE (Córdoba)</a:t>
            </a:r>
          </a:p>
          <a:p>
            <a:pPr marL="457200" indent="-457200">
              <a:buFont typeface="Arial" pitchFamily="34" charset="0"/>
              <a:buChar char="•"/>
            </a:pPr>
            <a:r>
              <a:rPr lang="es-ES" sz="1400" dirty="0" smtClean="0"/>
              <a:t>IES AGUSTÓBRIGA (</a:t>
            </a:r>
            <a:r>
              <a:rPr lang="es-ES" sz="1400" dirty="0" err="1" smtClean="0"/>
              <a:t>Navalmoral</a:t>
            </a:r>
            <a:r>
              <a:rPr lang="es-ES" sz="1400" dirty="0" smtClean="0"/>
              <a:t> de la Mata)</a:t>
            </a:r>
          </a:p>
          <a:p>
            <a:pPr marL="457200" indent="-457200">
              <a:buFont typeface="Arial" pitchFamily="34" charset="0"/>
              <a:buChar char="•"/>
            </a:pPr>
            <a:r>
              <a:rPr lang="es-ES" sz="1400" dirty="0" smtClean="0"/>
              <a:t>IES AGUSTÓBRIGA, (Andújar)</a:t>
            </a:r>
          </a:p>
          <a:p>
            <a:pPr marL="457200" indent="-457200">
              <a:buFont typeface="Arial" pitchFamily="34" charset="0"/>
              <a:buChar char="•"/>
            </a:pPr>
            <a:r>
              <a:rPr lang="es-ES" sz="1400" dirty="0" smtClean="0"/>
              <a:t>Organismo Autónomo Programas Educativos Europeos (OAPEE)</a:t>
            </a:r>
          </a:p>
          <a:p>
            <a:pPr marL="457200" indent="-457200">
              <a:buFont typeface="Arial" pitchFamily="34" charset="0"/>
              <a:buChar char="•"/>
            </a:pPr>
            <a:r>
              <a:rPr lang="es-ES" sz="1400" dirty="0" smtClean="0"/>
              <a:t>Ministerio de Educación, Cultura y Deporte</a:t>
            </a:r>
          </a:p>
          <a:p>
            <a:endParaRPr lang="es-ES" sz="1400" dirty="0"/>
          </a:p>
        </p:txBody>
      </p:sp>
    </p:spTree>
    <p:extLst>
      <p:ext uri="{BB962C8B-B14F-4D97-AF65-F5344CB8AC3E}">
        <p14:creationId xmlns:p14="http://schemas.microsoft.com/office/powerpoint/2010/main" xmlns="" val="5230499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Conclusions</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57200" y="1196752"/>
            <a:ext cx="8229600" cy="4525963"/>
          </a:xfrm>
        </p:spPr>
        <p:txBody>
          <a:bodyPr>
            <a:noAutofit/>
          </a:bodyPr>
          <a:lstStyle/>
          <a:p>
            <a:r>
              <a:rPr lang="en-US" sz="2100" dirty="0">
                <a:latin typeface="+mn-lt"/>
              </a:rPr>
              <a:t>The main advantages of the European Language Label contained in this report are: to improve the visibility of the selected projects and to encourage prospective applicants to apply for the award - too many projects do not come to light as the participants are unaware of its existence. In this way we aim to provide more opportunities for language learning. This study of the initiatives has also served as a form of quality assessment</a:t>
            </a:r>
            <a:r>
              <a:rPr lang="en-US" sz="2100" dirty="0" smtClean="0">
                <a:latin typeface="+mn-lt"/>
              </a:rPr>
              <a:t>.</a:t>
            </a:r>
            <a:endParaRPr lang="es-ES" sz="2100" dirty="0">
              <a:latin typeface="+mn-lt"/>
            </a:endParaRPr>
          </a:p>
          <a:p>
            <a:r>
              <a:rPr lang="en-US" sz="2100" dirty="0">
                <a:latin typeface="+mn-lt"/>
              </a:rPr>
              <a:t/>
            </a:r>
            <a:br>
              <a:rPr lang="en-US" sz="2100" dirty="0">
                <a:latin typeface="+mn-lt"/>
              </a:rPr>
            </a:br>
            <a:r>
              <a:rPr lang="en-US" sz="2100" dirty="0">
                <a:latin typeface="+mn-lt"/>
              </a:rPr>
              <a:t>We hope that with this project (NELLIP), the European Language Label becomes more widely known and teachers become more involved in creating a greater number of initiatives to improve language learning that improve on existing ones. We hope this report will help many prospective applicants have a clear outline of the opportunities provided by an award of this type.</a:t>
            </a:r>
            <a:endParaRPr lang="es-ES" sz="2100" dirty="0">
              <a:latin typeface="+mn-lt"/>
            </a:endParaRPr>
          </a:p>
          <a:p>
            <a:endParaRPr lang="es-ES" sz="2100" dirty="0">
              <a:latin typeface="+mn-lt"/>
            </a:endParaRPr>
          </a:p>
        </p:txBody>
      </p:sp>
    </p:spTree>
    <p:extLst>
      <p:ext uri="{BB962C8B-B14F-4D97-AF65-F5344CB8AC3E}">
        <p14:creationId xmlns:p14="http://schemas.microsoft.com/office/powerpoint/2010/main" xmlns="" val="29271936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2048" y="3140968"/>
            <a:ext cx="7772400" cy="1362075"/>
          </a:xfrm>
        </p:spPr>
        <p:txBody>
          <a:bodyPr>
            <a:normAutofit/>
          </a:bodyPr>
          <a:lstStyle/>
          <a:p>
            <a:r>
              <a:rPr lang="es-ES" sz="4400" dirty="0" err="1">
                <a:solidFill>
                  <a:schemeClr val="accent4">
                    <a:lumMod val="75000"/>
                  </a:schemeClr>
                </a:solidFill>
                <a:latin typeface="+mn-lt"/>
              </a:rPr>
              <a:t>thanks</a:t>
            </a:r>
            <a:endParaRPr lang="es-ES" sz="4400" dirty="0">
              <a:solidFill>
                <a:schemeClr val="accent4">
                  <a:lumMod val="75000"/>
                </a:schemeClr>
              </a:solidFill>
              <a:latin typeface="+mn-lt"/>
            </a:endParaRPr>
          </a:p>
        </p:txBody>
      </p:sp>
    </p:spTree>
    <p:extLst>
      <p:ext uri="{BB962C8B-B14F-4D97-AF65-F5344CB8AC3E}">
        <p14:creationId xmlns:p14="http://schemas.microsoft.com/office/powerpoint/2010/main" xmlns="" val="2335903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060848"/>
            <a:ext cx="3898776" cy="4525963"/>
          </a:xfrm>
        </p:spPr>
        <p:txBody>
          <a:bodyPr>
            <a:noAutofit/>
          </a:bodyPr>
          <a:lstStyle/>
          <a:p>
            <a:pPr marL="0" indent="0">
              <a:buNone/>
            </a:pPr>
            <a:r>
              <a:rPr lang="en-US" sz="2100" i="1" dirty="0">
                <a:latin typeface="+mn-lt"/>
              </a:rPr>
              <a:t>Within education, Information Technology and Communication have become an essential element in the development of students’ skills, so ICTs for language learning immersion should count among the priority projects at European level. Along with technology, language immersion programs, multilingualism </a:t>
            </a:r>
            <a:r>
              <a:rPr lang="en-US" sz="2100" i="1" dirty="0" smtClean="0">
                <a:latin typeface="+mn-lt"/>
              </a:rPr>
              <a:t>and</a:t>
            </a:r>
            <a:endParaRPr lang="en-US" sz="2100" i="1" dirty="0">
              <a:latin typeface="+mn-lt"/>
            </a:endParaRPr>
          </a:p>
          <a:p>
            <a:endParaRPr lang="es-ES" sz="2100" dirty="0">
              <a:latin typeface="+mn-lt"/>
            </a:endParaRPr>
          </a:p>
        </p:txBody>
      </p:sp>
      <p:sp>
        <p:nvSpPr>
          <p:cNvPr id="5" name="4 CuadroTexto"/>
          <p:cNvSpPr txBox="1"/>
          <p:nvPr/>
        </p:nvSpPr>
        <p:spPr>
          <a:xfrm>
            <a:off x="4644008" y="793442"/>
            <a:ext cx="4032448" cy="4939814"/>
          </a:xfrm>
          <a:prstGeom prst="rect">
            <a:avLst/>
          </a:prstGeom>
          <a:noFill/>
        </p:spPr>
        <p:txBody>
          <a:bodyPr wrap="square" rtlCol="0">
            <a:spAutoFit/>
          </a:bodyPr>
          <a:lstStyle/>
          <a:p>
            <a:pPr algn="just"/>
            <a:r>
              <a:rPr lang="en-US" sz="2100" i="1" dirty="0" smtClean="0"/>
              <a:t>language learning integrated into other content areas are the themes most frequently found among educational awards and prizes.</a:t>
            </a:r>
          </a:p>
          <a:p>
            <a:pPr algn="just"/>
            <a:r>
              <a:rPr lang="en-US" sz="2100" i="1" dirty="0" smtClean="0"/>
              <a:t>The aim of this paper is to report on the European Language Label, and in turn raise awareness and disseminate initiatives between educational institutions, primarily to take advantage of such work and adapt it to the needs of students, and secondly to encourage educational entrepreneurs to collaborate on future projects.</a:t>
            </a:r>
            <a:endParaRPr lang="es-ES" sz="2100" dirty="0" smtClean="0"/>
          </a:p>
          <a:p>
            <a:pPr algn="just"/>
            <a:endParaRPr lang="es-ES" sz="2100" dirty="0"/>
          </a:p>
        </p:txBody>
      </p:sp>
      <p:sp>
        <p:nvSpPr>
          <p:cNvPr id="6" name="1 Título"/>
          <p:cNvSpPr>
            <a:spLocks noGrp="1"/>
          </p:cNvSpPr>
          <p:nvPr>
            <p:ph type="title"/>
          </p:nvPr>
        </p:nvSpPr>
        <p:spPr>
          <a:xfrm>
            <a:off x="467544" y="1052736"/>
            <a:ext cx="3549080" cy="1143000"/>
          </a:xfrm>
        </p:spPr>
        <p:txBody>
          <a:bodyPr/>
          <a:lstStyle/>
          <a:p>
            <a:pPr algn="l"/>
            <a:r>
              <a:rPr lang="es-ES" sz="5400" dirty="0">
                <a:solidFill>
                  <a:schemeClr val="accent4">
                    <a:lumMod val="75000"/>
                  </a:schemeClr>
                </a:solidFill>
              </a:rPr>
              <a:t>ABSTRACT</a:t>
            </a:r>
          </a:p>
        </p:txBody>
      </p:sp>
    </p:spTree>
    <p:extLst>
      <p:ext uri="{BB962C8B-B14F-4D97-AF65-F5344CB8AC3E}">
        <p14:creationId xmlns:p14="http://schemas.microsoft.com/office/powerpoint/2010/main" xmlns="" val="2413314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686800" cy="1143000"/>
          </a:xfrm>
        </p:spPr>
        <p:txBody>
          <a:bodyPr>
            <a:normAutofit fontScale="90000"/>
          </a:bodyPr>
          <a:lstStyle/>
          <a:p>
            <a:pPr algn="l"/>
            <a:r>
              <a:rPr lang="en-US" dirty="0">
                <a:solidFill>
                  <a:schemeClr val="accent4">
                    <a:lumMod val="75000"/>
                  </a:schemeClr>
                </a:solidFill>
                <a:latin typeface="+mn-lt"/>
              </a:rPr>
              <a:t>The European Language Label in Spain</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67544" y="1484784"/>
            <a:ext cx="8229600" cy="4525963"/>
          </a:xfrm>
        </p:spPr>
        <p:txBody>
          <a:bodyPr>
            <a:normAutofit/>
          </a:bodyPr>
          <a:lstStyle/>
          <a:p>
            <a:pPr marL="0" indent="0">
              <a:buNone/>
            </a:pPr>
            <a:r>
              <a:rPr lang="en-US" b="1" dirty="0">
                <a:solidFill>
                  <a:schemeClr val="accent4">
                    <a:lumMod val="75000"/>
                  </a:schemeClr>
                </a:solidFill>
                <a:latin typeface="+mn-lt"/>
              </a:rPr>
              <a:t>What is the European Language Label Award</a:t>
            </a:r>
            <a:r>
              <a:rPr lang="en-US" b="1" dirty="0" smtClean="0">
                <a:solidFill>
                  <a:schemeClr val="accent4">
                    <a:lumMod val="75000"/>
                  </a:schemeClr>
                </a:solidFill>
                <a:latin typeface="+mn-lt"/>
              </a:rPr>
              <a:t>?</a:t>
            </a:r>
          </a:p>
          <a:p>
            <a:pPr marL="400050" lvl="1" indent="0">
              <a:buNone/>
            </a:pPr>
            <a:r>
              <a:rPr lang="en-US" sz="2100" dirty="0">
                <a:latin typeface="+mn-lt"/>
              </a:rPr>
              <a:t>The European Language Label (ELL) is an award which encourages initiatives in the field of teaching </a:t>
            </a:r>
            <a:r>
              <a:rPr lang="en-US" sz="2100" dirty="0" smtClean="0">
                <a:latin typeface="+mn-lt"/>
              </a:rPr>
              <a:t>and learning </a:t>
            </a:r>
            <a:r>
              <a:rPr lang="en-US" sz="2100" dirty="0">
                <a:latin typeface="+mn-lt"/>
              </a:rPr>
              <a:t>languages and is intended as a tool that can help teachers and learners become more aware </a:t>
            </a:r>
            <a:r>
              <a:rPr lang="en-US" sz="2100" dirty="0" smtClean="0">
                <a:latin typeface="+mn-lt"/>
              </a:rPr>
              <a:t>of innovative </a:t>
            </a:r>
            <a:r>
              <a:rPr lang="en-US" sz="2100" dirty="0">
                <a:latin typeface="+mn-lt"/>
              </a:rPr>
              <a:t>initiatives in the field. </a:t>
            </a:r>
            <a:endParaRPr lang="en-US" sz="2100" dirty="0" smtClean="0">
              <a:latin typeface="+mn-lt"/>
            </a:endParaRPr>
          </a:p>
          <a:p>
            <a:pPr marL="400050" lvl="1" indent="0">
              <a:buNone/>
            </a:pPr>
            <a:r>
              <a:rPr lang="en-US" sz="2100" dirty="0" smtClean="0">
                <a:latin typeface="+mn-lt"/>
              </a:rPr>
              <a:t>The </a:t>
            </a:r>
            <a:r>
              <a:rPr lang="en-US" sz="2100" dirty="0">
                <a:latin typeface="+mn-lt"/>
              </a:rPr>
              <a:t>ELL aims to inspire teachers and learners to adapt innovative </a:t>
            </a:r>
            <a:r>
              <a:rPr lang="en-US" sz="2100" dirty="0" smtClean="0">
                <a:latin typeface="+mn-lt"/>
              </a:rPr>
              <a:t>and effective </a:t>
            </a:r>
            <a:r>
              <a:rPr lang="en-US" sz="2100" dirty="0">
                <a:latin typeface="+mn-lt"/>
              </a:rPr>
              <a:t>ideas and techniques, in accordance with their own needs.</a:t>
            </a:r>
          </a:p>
          <a:p>
            <a:pPr marL="0" indent="0">
              <a:buNone/>
            </a:pPr>
            <a:endParaRPr lang="es-ES" b="1" dirty="0">
              <a:latin typeface="+mn-lt"/>
            </a:endParaRPr>
          </a:p>
        </p:txBody>
      </p:sp>
    </p:spTree>
    <p:extLst>
      <p:ext uri="{BB962C8B-B14F-4D97-AF65-F5344CB8AC3E}">
        <p14:creationId xmlns:p14="http://schemas.microsoft.com/office/powerpoint/2010/main" xmlns="" val="1223832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n-US" dirty="0">
                <a:solidFill>
                  <a:schemeClr val="accent4">
                    <a:lumMod val="75000"/>
                  </a:schemeClr>
                </a:solidFill>
                <a:latin typeface="+mn-lt"/>
              </a:rPr>
              <a:t>The European Language Label in Spain</a:t>
            </a:r>
            <a:endParaRPr lang="es-ES" dirty="0">
              <a:solidFill>
                <a:schemeClr val="accent4">
                  <a:lumMod val="75000"/>
                </a:schemeClr>
              </a:solidFill>
              <a:latin typeface="+mn-lt"/>
            </a:endParaRPr>
          </a:p>
        </p:txBody>
      </p:sp>
      <p:sp>
        <p:nvSpPr>
          <p:cNvPr id="3" name="2 Marcador de contenido"/>
          <p:cNvSpPr>
            <a:spLocks noGrp="1"/>
          </p:cNvSpPr>
          <p:nvPr>
            <p:ph idx="1"/>
          </p:nvPr>
        </p:nvSpPr>
        <p:spPr/>
        <p:txBody>
          <a:bodyPr>
            <a:normAutofit/>
          </a:bodyPr>
          <a:lstStyle/>
          <a:p>
            <a:pPr marL="0" indent="0">
              <a:buNone/>
            </a:pPr>
            <a:r>
              <a:rPr lang="es-ES" b="1" dirty="0" err="1">
                <a:solidFill>
                  <a:schemeClr val="accent4">
                    <a:lumMod val="75000"/>
                  </a:schemeClr>
                </a:solidFill>
                <a:latin typeface="+mn-lt"/>
              </a:rPr>
              <a:t>When</a:t>
            </a:r>
            <a:r>
              <a:rPr lang="es-ES" b="1" dirty="0">
                <a:solidFill>
                  <a:schemeClr val="accent4">
                    <a:lumMod val="75000"/>
                  </a:schemeClr>
                </a:solidFill>
                <a:latin typeface="+mn-lt"/>
              </a:rPr>
              <a:t> </a:t>
            </a:r>
            <a:r>
              <a:rPr lang="es-ES" b="1" dirty="0" err="1" smtClean="0">
                <a:solidFill>
                  <a:schemeClr val="accent4">
                    <a:lumMod val="75000"/>
                  </a:schemeClr>
                </a:solidFill>
                <a:latin typeface="+mn-lt"/>
              </a:rPr>
              <a:t>is</a:t>
            </a:r>
            <a:r>
              <a:rPr lang="es-ES" b="1" dirty="0" smtClean="0">
                <a:solidFill>
                  <a:schemeClr val="accent4">
                    <a:lumMod val="75000"/>
                  </a:schemeClr>
                </a:solidFill>
                <a:latin typeface="+mn-lt"/>
              </a:rPr>
              <a:t> </a:t>
            </a:r>
            <a:r>
              <a:rPr lang="es-ES" b="1" dirty="0" err="1" smtClean="0">
                <a:solidFill>
                  <a:schemeClr val="accent4">
                    <a:lumMod val="75000"/>
                  </a:schemeClr>
                </a:solidFill>
                <a:latin typeface="+mn-lt"/>
              </a:rPr>
              <a:t>it</a:t>
            </a:r>
            <a:r>
              <a:rPr lang="es-ES" b="1" dirty="0" smtClean="0">
                <a:solidFill>
                  <a:schemeClr val="accent4">
                    <a:lumMod val="75000"/>
                  </a:schemeClr>
                </a:solidFill>
                <a:latin typeface="+mn-lt"/>
              </a:rPr>
              <a:t> </a:t>
            </a:r>
            <a:r>
              <a:rPr lang="es-ES" b="1" dirty="0" err="1" smtClean="0">
                <a:solidFill>
                  <a:schemeClr val="accent4">
                    <a:lumMod val="75000"/>
                  </a:schemeClr>
                </a:solidFill>
                <a:latin typeface="+mn-lt"/>
              </a:rPr>
              <a:t>celebrated</a:t>
            </a:r>
            <a:r>
              <a:rPr lang="es-ES" b="1" dirty="0" smtClean="0">
                <a:solidFill>
                  <a:schemeClr val="accent4">
                    <a:lumMod val="75000"/>
                  </a:schemeClr>
                </a:solidFill>
                <a:latin typeface="+mn-lt"/>
              </a:rPr>
              <a:t>?</a:t>
            </a:r>
          </a:p>
          <a:p>
            <a:pPr marL="0" indent="0">
              <a:buNone/>
            </a:pPr>
            <a:r>
              <a:rPr lang="en-US" sz="2100" dirty="0" smtClean="0">
                <a:latin typeface="+mn-lt"/>
              </a:rPr>
              <a:t>The </a:t>
            </a:r>
            <a:r>
              <a:rPr lang="en-US" sz="2100" dirty="0">
                <a:latin typeface="+mn-lt"/>
              </a:rPr>
              <a:t>Ministry of Education, Culture and Sports convenes the awards annually, usually between March </a:t>
            </a:r>
            <a:r>
              <a:rPr lang="en-US" sz="2100" dirty="0" smtClean="0">
                <a:latin typeface="+mn-lt"/>
              </a:rPr>
              <a:t>and July</a:t>
            </a:r>
            <a:r>
              <a:rPr lang="en-US" sz="2100" dirty="0">
                <a:latin typeface="+mn-lt"/>
              </a:rPr>
              <a:t>, and establishes the conditions. </a:t>
            </a:r>
            <a:endParaRPr lang="en-US" sz="2100" dirty="0" smtClean="0">
              <a:latin typeface="+mn-lt"/>
            </a:endParaRPr>
          </a:p>
          <a:p>
            <a:pPr marL="0" indent="0">
              <a:buNone/>
            </a:pPr>
            <a:endParaRPr lang="en-US" sz="2100" dirty="0" smtClean="0">
              <a:latin typeface="+mn-lt"/>
            </a:endParaRPr>
          </a:p>
          <a:p>
            <a:pPr marL="0" indent="0">
              <a:buNone/>
            </a:pPr>
            <a:r>
              <a:rPr lang="en-US" sz="2100" dirty="0" smtClean="0">
                <a:latin typeface="+mn-lt"/>
              </a:rPr>
              <a:t>The </a:t>
            </a:r>
            <a:r>
              <a:rPr lang="en-US" sz="2100" dirty="0">
                <a:latin typeface="+mn-lt"/>
              </a:rPr>
              <a:t>prize is called "European Label for innovative initiatives </a:t>
            </a:r>
            <a:r>
              <a:rPr lang="en-US" sz="2100" dirty="0" smtClean="0">
                <a:latin typeface="+mn-lt"/>
              </a:rPr>
              <a:t>in teaching </a:t>
            </a:r>
            <a:r>
              <a:rPr lang="en-US" sz="2100" dirty="0">
                <a:latin typeface="+mn-lt"/>
              </a:rPr>
              <a:t>and language learning: an invitation to apply for the European Label.”</a:t>
            </a:r>
            <a:endParaRPr lang="es-ES" sz="2100" dirty="0">
              <a:latin typeface="+mn-lt"/>
            </a:endParaRPr>
          </a:p>
          <a:p>
            <a:pPr marL="0" indent="0">
              <a:buNone/>
            </a:pPr>
            <a:endParaRPr lang="es-ES" b="1" dirty="0">
              <a:latin typeface="+mn-lt"/>
            </a:endParaRPr>
          </a:p>
        </p:txBody>
      </p:sp>
    </p:spTree>
    <p:extLst>
      <p:ext uri="{BB962C8B-B14F-4D97-AF65-F5344CB8AC3E}">
        <p14:creationId xmlns:p14="http://schemas.microsoft.com/office/powerpoint/2010/main" xmlns="" val="1330791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n-US" dirty="0">
                <a:solidFill>
                  <a:schemeClr val="accent4">
                    <a:lumMod val="75000"/>
                  </a:schemeClr>
                </a:solidFill>
                <a:latin typeface="+mn-lt"/>
              </a:rPr>
              <a:t>The European Language Label in Spain</a:t>
            </a:r>
            <a:endParaRPr lang="es-ES" dirty="0">
              <a:solidFill>
                <a:schemeClr val="accent4">
                  <a:lumMod val="75000"/>
                </a:schemeClr>
              </a:solidFill>
              <a:latin typeface="+mn-lt"/>
            </a:endParaRPr>
          </a:p>
        </p:txBody>
      </p:sp>
      <p:sp>
        <p:nvSpPr>
          <p:cNvPr id="3" name="2 Marcador de contenido"/>
          <p:cNvSpPr>
            <a:spLocks noGrp="1"/>
          </p:cNvSpPr>
          <p:nvPr>
            <p:ph idx="1"/>
          </p:nvPr>
        </p:nvSpPr>
        <p:spPr/>
        <p:txBody>
          <a:bodyPr/>
          <a:lstStyle/>
          <a:p>
            <a:r>
              <a:rPr lang="es-ES" b="1" dirty="0" err="1">
                <a:solidFill>
                  <a:schemeClr val="accent4">
                    <a:lumMod val="75000"/>
                  </a:schemeClr>
                </a:solidFill>
                <a:latin typeface="+mn-lt"/>
              </a:rPr>
              <a:t>What</a:t>
            </a:r>
            <a:r>
              <a:rPr lang="es-ES" b="1" dirty="0">
                <a:solidFill>
                  <a:schemeClr val="accent4">
                    <a:lumMod val="75000"/>
                  </a:schemeClr>
                </a:solidFill>
                <a:latin typeface="+mn-lt"/>
              </a:rPr>
              <a:t> are </a:t>
            </a:r>
            <a:r>
              <a:rPr lang="es-ES" b="1" dirty="0" err="1">
                <a:solidFill>
                  <a:schemeClr val="accent4">
                    <a:lumMod val="75000"/>
                  </a:schemeClr>
                </a:solidFill>
                <a:latin typeface="+mn-lt"/>
              </a:rPr>
              <a:t>the</a:t>
            </a:r>
            <a:r>
              <a:rPr lang="es-ES" b="1" dirty="0">
                <a:solidFill>
                  <a:schemeClr val="accent4">
                    <a:lumMod val="75000"/>
                  </a:schemeClr>
                </a:solidFill>
                <a:latin typeface="+mn-lt"/>
              </a:rPr>
              <a:t> </a:t>
            </a:r>
            <a:r>
              <a:rPr lang="es-ES" b="1" dirty="0" err="1">
                <a:solidFill>
                  <a:schemeClr val="accent4">
                    <a:lumMod val="75000"/>
                  </a:schemeClr>
                </a:solidFill>
                <a:latin typeface="+mn-lt"/>
              </a:rPr>
              <a:t>Objectives</a:t>
            </a:r>
            <a:r>
              <a:rPr lang="es-ES" b="1" dirty="0" smtClean="0">
                <a:solidFill>
                  <a:schemeClr val="accent4">
                    <a:lumMod val="75000"/>
                  </a:schemeClr>
                </a:solidFill>
                <a:latin typeface="+mn-lt"/>
              </a:rPr>
              <a:t>?</a:t>
            </a:r>
          </a:p>
          <a:p>
            <a:pPr lvl="1"/>
            <a:r>
              <a:rPr lang="en-US" sz="2100" dirty="0">
                <a:latin typeface="+mn-lt"/>
              </a:rPr>
              <a:t>The objective of the awards is to promote newly recognized examples of innovative practice in order </a:t>
            </a:r>
            <a:r>
              <a:rPr lang="en-US" sz="2100" dirty="0" smtClean="0">
                <a:latin typeface="+mn-lt"/>
              </a:rPr>
              <a:t>to share </a:t>
            </a:r>
            <a:r>
              <a:rPr lang="en-US" sz="2100" dirty="0">
                <a:latin typeface="+mn-lt"/>
              </a:rPr>
              <a:t>experiences within the field of teaching and learning of languages.</a:t>
            </a:r>
            <a:endParaRPr lang="es-ES" sz="2100" dirty="0">
              <a:latin typeface="+mn-lt"/>
            </a:endParaRPr>
          </a:p>
          <a:p>
            <a:endParaRPr lang="es-ES" b="1" dirty="0">
              <a:latin typeface="+mn-lt"/>
            </a:endParaRPr>
          </a:p>
        </p:txBody>
      </p:sp>
    </p:spTree>
    <p:extLst>
      <p:ext uri="{BB962C8B-B14F-4D97-AF65-F5344CB8AC3E}">
        <p14:creationId xmlns:p14="http://schemas.microsoft.com/office/powerpoint/2010/main" xmlns="" val="2536894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n-US" dirty="0">
                <a:solidFill>
                  <a:schemeClr val="accent4">
                    <a:lumMod val="75000"/>
                  </a:schemeClr>
                </a:solidFill>
                <a:latin typeface="+mn-lt"/>
              </a:rPr>
              <a:t>The European Language Label in Spain</a:t>
            </a:r>
            <a:endParaRPr lang="es-ES" dirty="0">
              <a:solidFill>
                <a:schemeClr val="accent4">
                  <a:lumMod val="75000"/>
                </a:schemeClr>
              </a:solidFill>
              <a:latin typeface="+mn-lt"/>
            </a:endParaRPr>
          </a:p>
        </p:txBody>
      </p:sp>
      <p:sp>
        <p:nvSpPr>
          <p:cNvPr id="3" name="2 Marcador de contenido"/>
          <p:cNvSpPr>
            <a:spLocks noGrp="1"/>
          </p:cNvSpPr>
          <p:nvPr>
            <p:ph idx="1"/>
          </p:nvPr>
        </p:nvSpPr>
        <p:spPr/>
        <p:txBody>
          <a:bodyPr>
            <a:normAutofit/>
          </a:bodyPr>
          <a:lstStyle/>
          <a:p>
            <a:r>
              <a:rPr lang="es-ES" b="1" dirty="0" err="1" smtClean="0">
                <a:solidFill>
                  <a:schemeClr val="accent4">
                    <a:lumMod val="75000"/>
                  </a:schemeClr>
                </a:solidFill>
                <a:latin typeface="+mn-lt"/>
              </a:rPr>
              <a:t>Categories</a:t>
            </a:r>
            <a:endParaRPr lang="es-ES" b="1" dirty="0" smtClean="0">
              <a:solidFill>
                <a:schemeClr val="accent4">
                  <a:lumMod val="75000"/>
                </a:schemeClr>
              </a:solidFill>
              <a:latin typeface="+mn-lt"/>
            </a:endParaRPr>
          </a:p>
          <a:p>
            <a:pPr lvl="1"/>
            <a:r>
              <a:rPr lang="en-US" sz="2300" dirty="0">
                <a:latin typeface="+mn-lt"/>
              </a:rPr>
              <a:t>The European Language Label is open to four eligible categories:</a:t>
            </a:r>
          </a:p>
          <a:p>
            <a:pPr marL="971550" lvl="1" indent="-514350">
              <a:buFont typeface="+mj-lt"/>
              <a:buAutoNum type="arabicPeriod"/>
            </a:pPr>
            <a:r>
              <a:rPr lang="en-US" sz="2300" dirty="0" smtClean="0">
                <a:latin typeface="+mn-lt"/>
              </a:rPr>
              <a:t>Primary </a:t>
            </a:r>
            <a:r>
              <a:rPr lang="en-US" sz="2300" dirty="0">
                <a:latin typeface="+mn-lt"/>
              </a:rPr>
              <a:t>Schools (staff and pupils)</a:t>
            </a:r>
          </a:p>
          <a:p>
            <a:pPr marL="971550" lvl="1" indent="-514350">
              <a:buFont typeface="+mj-lt"/>
              <a:buAutoNum type="arabicPeriod"/>
            </a:pPr>
            <a:r>
              <a:rPr lang="en-US" sz="2300" dirty="0" smtClean="0">
                <a:latin typeface="+mn-lt"/>
              </a:rPr>
              <a:t>Secondary </a:t>
            </a:r>
            <a:r>
              <a:rPr lang="en-US" sz="2300" dirty="0">
                <a:latin typeface="+mn-lt"/>
              </a:rPr>
              <a:t>Schools (staff and pupils)</a:t>
            </a:r>
          </a:p>
          <a:p>
            <a:pPr marL="971550" lvl="1" indent="-514350">
              <a:buFont typeface="+mj-lt"/>
              <a:buAutoNum type="arabicPeriod"/>
            </a:pPr>
            <a:r>
              <a:rPr lang="en-US" sz="2300" dirty="0" smtClean="0">
                <a:latin typeface="+mn-lt"/>
              </a:rPr>
              <a:t>Post-Secondary/Tertiary </a:t>
            </a:r>
            <a:r>
              <a:rPr lang="en-US" sz="2300" dirty="0">
                <a:latin typeface="+mn-lt"/>
              </a:rPr>
              <a:t>Institutions (lecturers, administrative staff, students councils </a:t>
            </a:r>
            <a:r>
              <a:rPr lang="en-US" sz="2300" dirty="0" smtClean="0">
                <a:latin typeface="+mn-lt"/>
              </a:rPr>
              <a:t>and organizations</a:t>
            </a:r>
            <a:r>
              <a:rPr lang="en-US" sz="2300" dirty="0">
                <a:latin typeface="+mn-lt"/>
              </a:rPr>
              <a:t>, faculties, departments and institutions)</a:t>
            </a:r>
          </a:p>
          <a:p>
            <a:pPr marL="971550" lvl="1" indent="-514350">
              <a:buFont typeface="+mj-lt"/>
              <a:buAutoNum type="arabicPeriod"/>
            </a:pPr>
            <a:r>
              <a:rPr lang="en-US" sz="2300" dirty="0" smtClean="0">
                <a:latin typeface="+mn-lt"/>
              </a:rPr>
              <a:t>Youth </a:t>
            </a:r>
            <a:r>
              <a:rPr lang="en-US" sz="2300" dirty="0">
                <a:latin typeface="+mn-lt"/>
              </a:rPr>
              <a:t>/ Adult / Professional </a:t>
            </a:r>
            <a:r>
              <a:rPr lang="en-US" sz="2300" dirty="0" err="1">
                <a:latin typeface="+mn-lt"/>
              </a:rPr>
              <a:t>Organisations</a:t>
            </a:r>
            <a:r>
              <a:rPr lang="en-US" sz="2300" dirty="0">
                <a:latin typeface="+mn-lt"/>
              </a:rPr>
              <a:t> (voluntary </a:t>
            </a:r>
            <a:r>
              <a:rPr lang="en-US" sz="2300" dirty="0" err="1">
                <a:latin typeface="+mn-lt"/>
              </a:rPr>
              <a:t>organisations</a:t>
            </a:r>
            <a:r>
              <a:rPr lang="en-US" sz="2300" dirty="0">
                <a:latin typeface="+mn-lt"/>
              </a:rPr>
              <a:t>, local councils, companies, </a:t>
            </a:r>
            <a:r>
              <a:rPr lang="en-US" sz="2300" dirty="0" smtClean="0">
                <a:latin typeface="+mn-lt"/>
              </a:rPr>
              <a:t>NGOs sport </a:t>
            </a:r>
            <a:r>
              <a:rPr lang="en-US" sz="2300" dirty="0">
                <a:latin typeface="+mn-lt"/>
              </a:rPr>
              <a:t>clubs, etc.)</a:t>
            </a:r>
          </a:p>
          <a:p>
            <a:endParaRPr lang="es-ES" b="1" dirty="0">
              <a:latin typeface="+mn-lt"/>
            </a:endParaRPr>
          </a:p>
        </p:txBody>
      </p:sp>
    </p:spTree>
    <p:extLst>
      <p:ext uri="{BB962C8B-B14F-4D97-AF65-F5344CB8AC3E}">
        <p14:creationId xmlns:p14="http://schemas.microsoft.com/office/powerpoint/2010/main" xmlns="" val="874759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3257</Words>
  <Application>Microsoft Office PowerPoint</Application>
  <PresentationFormat>Presentación en pantalla (4:3)</PresentationFormat>
  <Paragraphs>273</Paragraphs>
  <Slides>49</Slides>
  <Notes>0</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Tema de Office</vt:lpstr>
      <vt:lpstr>Diapositiva 1</vt:lpstr>
      <vt:lpstr>INDEX</vt:lpstr>
      <vt:lpstr>Diapositiva 3</vt:lpstr>
      <vt:lpstr>ABSTRACT</vt:lpstr>
      <vt:lpstr>ABSTRACT</vt:lpstr>
      <vt:lpstr>The European Language Label in Spain</vt:lpstr>
      <vt:lpstr>The European Language Label in Spain</vt:lpstr>
      <vt:lpstr>The European Language Label in Spain</vt:lpstr>
      <vt:lpstr>The European Language Label in Spain</vt:lpstr>
      <vt:lpstr>The European Language Label in Spain</vt:lpstr>
      <vt:lpstr>The European Language Label in Spain</vt:lpstr>
      <vt:lpstr>The Label Campaigns</vt:lpstr>
      <vt:lpstr>The Label Campaigns</vt:lpstr>
      <vt:lpstr>The Label Campaigns</vt:lpstr>
      <vt:lpstr>The Label Campaigns</vt:lpstr>
      <vt:lpstr>The Label Campaigns</vt:lpstr>
      <vt:lpstr>The Label Campaigns</vt:lpstr>
      <vt:lpstr>The Label Campaigns</vt:lpstr>
      <vt:lpstr>Priorities</vt:lpstr>
      <vt:lpstr>Priorities</vt:lpstr>
      <vt:lpstr>Priorities</vt:lpstr>
      <vt:lpstr>Priorities</vt:lpstr>
      <vt:lpstr>Award of the European Language Label</vt:lpstr>
      <vt:lpstr>Award of the European Language Label</vt:lpstr>
      <vt:lpstr>Award of the European Language Label</vt:lpstr>
      <vt:lpstr>Award of the European Language Label</vt:lpstr>
      <vt:lpstr>Award of the European Language Label</vt:lpstr>
      <vt:lpstr>Evaluation and Follow-up</vt:lpstr>
      <vt:lpstr>Evaluation and Follow-up</vt:lpstr>
      <vt:lpstr>Evaluation and Follow-up</vt:lpstr>
      <vt:lpstr>Impact and use of the European Language Label</vt:lpstr>
      <vt:lpstr>Impact and use of the European Language Label</vt:lpstr>
      <vt:lpstr>Best practices at national level</vt:lpstr>
      <vt:lpstr>Recommendations</vt:lpstr>
      <vt:lpstr>Recommendations</vt:lpstr>
      <vt:lpstr>Recommendations</vt:lpstr>
      <vt:lpstr>Diapositiva 37</vt:lpstr>
      <vt:lpstr>Activities to be carried out in the framework of WP1</vt:lpstr>
      <vt:lpstr>Activities to be carried out in the framework of WP1</vt:lpstr>
      <vt:lpstr>Activities to be carried out in the framework of WP1</vt:lpstr>
      <vt:lpstr>Activities to be carried out in the framework of WP4</vt:lpstr>
      <vt:lpstr>Activities to be carried out in the framework of WP5</vt:lpstr>
      <vt:lpstr>Activities to be carried out in the framework of WP7</vt:lpstr>
      <vt:lpstr>Activities to be carried out in the framework of WP8</vt:lpstr>
      <vt:lpstr>Conclusions</vt:lpstr>
      <vt:lpstr>Conclusions</vt:lpstr>
      <vt:lpstr>Conclusions</vt:lpstr>
      <vt:lpstr>Conclusions</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an entrepreneur and don’t know what to do with your potential? The European Language Label awaits your contribution to educational excellence. "</dc:title>
  <dc:creator>Lupe</dc:creator>
  <cp:lastModifiedBy>Carmen</cp:lastModifiedBy>
  <cp:revision>53</cp:revision>
  <dcterms:created xsi:type="dcterms:W3CDTF">2012-11-09T09:35:52Z</dcterms:created>
  <dcterms:modified xsi:type="dcterms:W3CDTF">2013-04-09T11:59:50Z</dcterms:modified>
</cp:coreProperties>
</file>